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118" r:id="rId4"/>
  </p:sldMasterIdLst>
  <p:notesMasterIdLst>
    <p:notesMasterId r:id="rId65"/>
  </p:notesMasterIdLst>
  <p:handoutMasterIdLst>
    <p:handoutMasterId r:id="rId66"/>
  </p:handoutMasterIdLst>
  <p:sldIdLst>
    <p:sldId id="2145706646" r:id="rId5"/>
    <p:sldId id="2145706649" r:id="rId6"/>
    <p:sldId id="2145706654" r:id="rId7"/>
    <p:sldId id="2145706641" r:id="rId8"/>
    <p:sldId id="2145706655" r:id="rId9"/>
    <p:sldId id="2145706661" r:id="rId10"/>
    <p:sldId id="2145706664" r:id="rId11"/>
    <p:sldId id="2665" r:id="rId12"/>
    <p:sldId id="2145706656" r:id="rId13"/>
    <p:sldId id="2145706662" r:id="rId14"/>
    <p:sldId id="2145706640" r:id="rId15"/>
    <p:sldId id="2145706657" r:id="rId16"/>
    <p:sldId id="2145706665" r:id="rId17"/>
    <p:sldId id="2145706666" r:id="rId18"/>
    <p:sldId id="2145706671" r:id="rId19"/>
    <p:sldId id="2145706644" r:id="rId20"/>
    <p:sldId id="2145706658" r:id="rId21"/>
    <p:sldId id="2145706667" r:id="rId22"/>
    <p:sldId id="2145706668" r:id="rId23"/>
    <p:sldId id="2145706669" r:id="rId24"/>
    <p:sldId id="2145706670" r:id="rId25"/>
    <p:sldId id="2145706645" r:id="rId26"/>
    <p:sldId id="2145706660" r:id="rId27"/>
    <p:sldId id="2145706672" r:id="rId28"/>
    <p:sldId id="2145706659" r:id="rId29"/>
    <p:sldId id="2145706674" r:id="rId30"/>
    <p:sldId id="2662" r:id="rId31"/>
    <p:sldId id="2145706673" r:id="rId32"/>
    <p:sldId id="2145706676" r:id="rId33"/>
    <p:sldId id="2145706675" r:id="rId34"/>
    <p:sldId id="2145706706" r:id="rId35"/>
    <p:sldId id="2145706643" r:id="rId36"/>
    <p:sldId id="2653" r:id="rId37"/>
    <p:sldId id="2145706677" r:id="rId38"/>
    <p:sldId id="2145706678" r:id="rId39"/>
    <p:sldId id="2145706679" r:id="rId40"/>
    <p:sldId id="2145706680" r:id="rId41"/>
    <p:sldId id="2145706681" r:id="rId42"/>
    <p:sldId id="2145706683" r:id="rId43"/>
    <p:sldId id="2145706684" r:id="rId44"/>
    <p:sldId id="2145706685" r:id="rId45"/>
    <p:sldId id="2145706686" r:id="rId46"/>
    <p:sldId id="2145706687" r:id="rId47"/>
    <p:sldId id="2145706688" r:id="rId48"/>
    <p:sldId id="2145706689" r:id="rId49"/>
    <p:sldId id="2145706690" r:id="rId50"/>
    <p:sldId id="2145706691" r:id="rId51"/>
    <p:sldId id="2145706692" r:id="rId52"/>
    <p:sldId id="2145706693" r:id="rId53"/>
    <p:sldId id="2145706694" r:id="rId54"/>
    <p:sldId id="2145706696" r:id="rId55"/>
    <p:sldId id="2145706697" r:id="rId56"/>
    <p:sldId id="2145706698" r:id="rId57"/>
    <p:sldId id="2145706699" r:id="rId58"/>
    <p:sldId id="2145706700" r:id="rId59"/>
    <p:sldId id="2145706702" r:id="rId60"/>
    <p:sldId id="2145706707" r:id="rId61"/>
    <p:sldId id="2145706703" r:id="rId62"/>
    <p:sldId id="2145706704" r:id="rId63"/>
    <p:sldId id="2145706638" r:id="rId64"/>
  </p:sldIdLst>
  <p:sldSz cx="12192000" cy="6858000"/>
  <p:notesSz cx="6797675" cy="9926638"/>
  <p:embeddedFontLst>
    <p:embeddedFont>
      <p:font typeface="Ubuntu" panose="020B0504030602030204" pitchFamily="34" charset="0"/>
      <p:regular r:id="rId67"/>
      <p:bold r:id="rId68"/>
      <p:italic r:id="rId69"/>
      <p:boldItalic r:id="rId70"/>
    </p:embeddedFont>
    <p:embeddedFont>
      <p:font typeface="Ubuntu Light" panose="020B0304030602030204" pitchFamily="34" charset="0"/>
      <p:regular r:id="rId71"/>
      <p:italic r:id="rId72"/>
    </p:embeddedFont>
    <p:embeddedFont>
      <p:font typeface="Ubuntu Medium" panose="020B0604030602030204" pitchFamily="34" charset="0"/>
      <p:regular r:id="rId73"/>
      <p:italic r:id="rId74"/>
    </p:embeddedFont>
    <p:embeddedFont>
      <p:font typeface="Verdana" panose="020B0604030504040204" pitchFamily="34" charset="0"/>
      <p:regular r:id="rId75"/>
      <p:bold r:id="rId76"/>
      <p:italic r:id="rId77"/>
      <p:boldItalic r:id="rId78"/>
    </p:embeddedFont>
  </p:embeddedFontLst>
  <p:custDataLst>
    <p:tags r:id="rId7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596B"/>
    <a:srgbClr val="616585"/>
    <a:srgbClr val="F6F6F6"/>
    <a:srgbClr val="005482"/>
    <a:srgbClr val="272936"/>
    <a:srgbClr val="003857"/>
    <a:srgbClr val="E6E6E6"/>
    <a:srgbClr val="00C37B"/>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C8EEB-8F14-4861-9126-CC09B2E8641E}" v="119" dt="2024-12-06T07:07:2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98" autoAdjust="0"/>
  </p:normalViewPr>
  <p:slideViewPr>
    <p:cSldViewPr>
      <p:cViewPr>
        <p:scale>
          <a:sx n="50" d="100"/>
          <a:sy n="50" d="100"/>
        </p:scale>
        <p:origin x="1284" y="136"/>
      </p:cViewPr>
      <p:guideLst>
        <p:guide orient="horz" pos="2886"/>
        <p:guide pos="5609"/>
        <p:guide pos="2071"/>
      </p:guideLst>
    </p:cSldViewPr>
  </p:slideViewPr>
  <p:outlineViewPr>
    <p:cViewPr>
      <p:scale>
        <a:sx n="33" d="100"/>
        <a:sy n="33" d="100"/>
      </p:scale>
      <p:origin x="0" y="-908"/>
    </p:cViewPr>
  </p:outlineViewPr>
  <p:notesTextViewPr>
    <p:cViewPr>
      <p:scale>
        <a:sx n="3" d="2"/>
        <a:sy n="3" d="2"/>
      </p:scale>
      <p:origin x="0" y="0"/>
    </p:cViewPr>
  </p:notesTextViewPr>
  <p:sorterViewPr>
    <p:cViewPr varScale="1">
      <p:scale>
        <a:sx n="100" d="100"/>
        <a:sy n="100" d="100"/>
      </p:scale>
      <p:origin x="0" y="-104"/>
    </p:cViewPr>
  </p:sorterViewPr>
  <p:notesViewPr>
    <p:cSldViewPr>
      <p:cViewPr varScale="1">
        <p:scale>
          <a:sx n="44" d="100"/>
          <a:sy n="44" d="100"/>
        </p:scale>
        <p:origin x="2852"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8.fntdata"/><Relationship Id="rId79" Type="http://schemas.openxmlformats.org/officeDocument/2006/relationships/tags" Target="tags/tag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lluri, Akhila" userId="ee34657b-d571-4573-90b7-c782f19323b3" providerId="ADAL" clId="{C98C8EEB-8F14-4861-9126-CC09B2E8641E}"/>
    <pc:docChg chg="undo custSel addSld delSld modSld sldOrd">
      <pc:chgData name="Vulluri, Akhila" userId="ee34657b-d571-4573-90b7-c782f19323b3" providerId="ADAL" clId="{C98C8EEB-8F14-4861-9126-CC09B2E8641E}" dt="2024-12-06T10:36:44.666" v="644" actId="47"/>
      <pc:docMkLst>
        <pc:docMk/>
      </pc:docMkLst>
      <pc:sldChg chg="addSp delSp modSp mod">
        <pc:chgData name="Vulluri, Akhila" userId="ee34657b-d571-4573-90b7-c782f19323b3" providerId="ADAL" clId="{C98C8EEB-8F14-4861-9126-CC09B2E8641E}" dt="2024-12-06T07:28:49.779" v="627" actId="478"/>
        <pc:sldMkLst>
          <pc:docMk/>
          <pc:sldMk cId="539538189" sldId="2662"/>
        </pc:sldMkLst>
        <pc:spChg chg="del mod">
          <ac:chgData name="Vulluri, Akhila" userId="ee34657b-d571-4573-90b7-c782f19323b3" providerId="ADAL" clId="{C98C8EEB-8F14-4861-9126-CC09B2E8641E}" dt="2024-12-06T07:28:46.499" v="625" actId="478"/>
          <ac:spMkLst>
            <pc:docMk/>
            <pc:sldMk cId="539538189" sldId="2662"/>
            <ac:spMk id="3" creationId="{56893DF0-F410-A4F8-EF0B-D1FB4184355A}"/>
          </ac:spMkLst>
        </pc:spChg>
        <pc:spChg chg="add del mod">
          <ac:chgData name="Vulluri, Akhila" userId="ee34657b-d571-4573-90b7-c782f19323b3" providerId="ADAL" clId="{C98C8EEB-8F14-4861-9126-CC09B2E8641E}" dt="2024-12-06T07:28:49.779" v="627" actId="478"/>
          <ac:spMkLst>
            <pc:docMk/>
            <pc:sldMk cId="539538189" sldId="2662"/>
            <ac:spMk id="7" creationId="{00ED40B3-9425-80DF-1D0E-424E5AB1788C}"/>
          </ac:spMkLst>
        </pc:spChg>
      </pc:sldChg>
      <pc:sldChg chg="modSp del mod">
        <pc:chgData name="Vulluri, Akhila" userId="ee34657b-d571-4573-90b7-c782f19323b3" providerId="ADAL" clId="{C98C8EEB-8F14-4861-9126-CC09B2E8641E}" dt="2024-12-06T10:36:44.666" v="644" actId="47"/>
        <pc:sldMkLst>
          <pc:docMk/>
          <pc:sldMk cId="987345956" sldId="2145706636"/>
        </pc:sldMkLst>
        <pc:spChg chg="mod">
          <ac:chgData name="Vulluri, Akhila" userId="ee34657b-d571-4573-90b7-c782f19323b3" providerId="ADAL" clId="{C98C8EEB-8F14-4861-9126-CC09B2E8641E}" dt="2024-12-06T08:10:41.367" v="640" actId="1076"/>
          <ac:spMkLst>
            <pc:docMk/>
            <pc:sldMk cId="987345956" sldId="2145706636"/>
            <ac:spMk id="3" creationId="{63A6AAAC-9815-D4B4-DCFB-00EE2F49AF6E}"/>
          </ac:spMkLst>
        </pc:spChg>
      </pc:sldChg>
      <pc:sldChg chg="modSp mod">
        <pc:chgData name="Vulluri, Akhila" userId="ee34657b-d571-4573-90b7-c782f19323b3" providerId="ADAL" clId="{C98C8EEB-8F14-4861-9126-CC09B2E8641E}" dt="2024-12-06T07:21:02.009" v="618" actId="113"/>
        <pc:sldMkLst>
          <pc:docMk/>
          <pc:sldMk cId="3724249930" sldId="2145706638"/>
        </pc:sldMkLst>
        <pc:spChg chg="mod">
          <ac:chgData name="Vulluri, Akhila" userId="ee34657b-d571-4573-90b7-c782f19323b3" providerId="ADAL" clId="{C98C8EEB-8F14-4861-9126-CC09B2E8641E}" dt="2024-12-06T07:21:02.009" v="618" actId="113"/>
          <ac:spMkLst>
            <pc:docMk/>
            <pc:sldMk cId="3724249930" sldId="2145706638"/>
            <ac:spMk id="17" creationId="{28084D06-4655-531E-C6FB-50A48C4A88C4}"/>
          </ac:spMkLst>
        </pc:spChg>
      </pc:sldChg>
      <pc:sldChg chg="addSp delSp modSp mod">
        <pc:chgData name="Vulluri, Akhila" userId="ee34657b-d571-4573-90b7-c782f19323b3" providerId="ADAL" clId="{C98C8EEB-8F14-4861-9126-CC09B2E8641E}" dt="2024-12-06T07:22:40.026" v="623" actId="478"/>
        <pc:sldMkLst>
          <pc:docMk/>
          <pc:sldMk cId="4043674719" sldId="2145706646"/>
        </pc:sldMkLst>
        <pc:picChg chg="add del mod">
          <ac:chgData name="Vulluri, Akhila" userId="ee34657b-d571-4573-90b7-c782f19323b3" providerId="ADAL" clId="{C98C8EEB-8F14-4861-9126-CC09B2E8641E}" dt="2024-12-06T07:22:40.026" v="623" actId="478"/>
          <ac:picMkLst>
            <pc:docMk/>
            <pc:sldMk cId="4043674719" sldId="2145706646"/>
            <ac:picMk id="7" creationId="{9AB398E5-0640-DCAA-A791-2D7104B71006}"/>
          </ac:picMkLst>
        </pc:picChg>
      </pc:sldChg>
      <pc:sldChg chg="modSp mod modShow">
        <pc:chgData name="Vulluri, Akhila" userId="ee34657b-d571-4573-90b7-c782f19323b3" providerId="ADAL" clId="{C98C8EEB-8F14-4861-9126-CC09B2E8641E}" dt="2024-12-06T10:36:29.666" v="641" actId="729"/>
        <pc:sldMkLst>
          <pc:docMk/>
          <pc:sldMk cId="1929102588" sldId="2145706649"/>
        </pc:sldMkLst>
        <pc:spChg chg="mod">
          <ac:chgData name="Vulluri, Akhila" userId="ee34657b-d571-4573-90b7-c782f19323b3" providerId="ADAL" clId="{C98C8EEB-8F14-4861-9126-CC09B2E8641E}" dt="2024-12-05T05:58:36.520" v="171" actId="20577"/>
          <ac:spMkLst>
            <pc:docMk/>
            <pc:sldMk cId="1929102588" sldId="2145706649"/>
            <ac:spMk id="3" creationId="{EEED96DD-0340-48A5-BA08-9D1265F1B26F}"/>
          </ac:spMkLst>
        </pc:spChg>
      </pc:sldChg>
      <pc:sldChg chg="mod modShow modNotesTx">
        <pc:chgData name="Vulluri, Akhila" userId="ee34657b-d571-4573-90b7-c782f19323b3" providerId="ADAL" clId="{C98C8EEB-8F14-4861-9126-CC09B2E8641E}" dt="2024-12-06T10:36:34.084" v="642" actId="729"/>
        <pc:sldMkLst>
          <pc:docMk/>
          <pc:sldMk cId="1593945711" sldId="2145706654"/>
        </pc:sldMkLst>
      </pc:sldChg>
      <pc:sldChg chg="modNotesTx">
        <pc:chgData name="Vulluri, Akhila" userId="ee34657b-d571-4573-90b7-c782f19323b3" providerId="ADAL" clId="{C98C8EEB-8F14-4861-9126-CC09B2E8641E}" dt="2024-12-05T06:29:58.221" v="260" actId="20577"/>
        <pc:sldMkLst>
          <pc:docMk/>
          <pc:sldMk cId="500002867" sldId="2145706655"/>
        </pc:sldMkLst>
      </pc:sldChg>
      <pc:sldChg chg="mod modShow">
        <pc:chgData name="Vulluri, Akhila" userId="ee34657b-d571-4573-90b7-c782f19323b3" providerId="ADAL" clId="{C98C8EEB-8F14-4861-9126-CC09B2E8641E}" dt="2024-12-06T10:36:39.608" v="643" actId="729"/>
        <pc:sldMkLst>
          <pc:docMk/>
          <pc:sldMk cId="3330236404" sldId="2145706661"/>
        </pc:sldMkLst>
      </pc:sldChg>
      <pc:sldChg chg="addSp delSp modSp mod">
        <pc:chgData name="Vulluri, Akhila" userId="ee34657b-d571-4573-90b7-c782f19323b3" providerId="ADAL" clId="{C98C8EEB-8F14-4861-9126-CC09B2E8641E}" dt="2024-12-06T07:21:48.459" v="620" actId="478"/>
        <pc:sldMkLst>
          <pc:docMk/>
          <pc:sldMk cId="3226894735" sldId="2145706664"/>
        </pc:sldMkLst>
        <pc:spChg chg="del mod">
          <ac:chgData name="Vulluri, Akhila" userId="ee34657b-d571-4573-90b7-c782f19323b3" providerId="ADAL" clId="{C98C8EEB-8F14-4861-9126-CC09B2E8641E}" dt="2024-12-05T11:16:10.135" v="399" actId="478"/>
          <ac:spMkLst>
            <pc:docMk/>
            <pc:sldMk cId="3226894735" sldId="2145706664"/>
            <ac:spMk id="6" creationId="{28862325-59A6-26E6-FB10-93F6B61575F0}"/>
          </ac:spMkLst>
        </pc:spChg>
        <pc:spChg chg="add del mod">
          <ac:chgData name="Vulluri, Akhila" userId="ee34657b-d571-4573-90b7-c782f19323b3" providerId="ADAL" clId="{C98C8EEB-8F14-4861-9126-CC09B2E8641E}" dt="2024-12-06T07:21:48.459" v="620" actId="478"/>
          <ac:spMkLst>
            <pc:docMk/>
            <pc:sldMk cId="3226894735" sldId="2145706664"/>
            <ac:spMk id="8" creationId="{DF24695B-9AE6-4563-ECF0-6B2C212CDAD4}"/>
          </ac:spMkLst>
        </pc:spChg>
      </pc:sldChg>
      <pc:sldChg chg="modSp mod">
        <pc:chgData name="Vulluri, Akhila" userId="ee34657b-d571-4573-90b7-c782f19323b3" providerId="ADAL" clId="{C98C8EEB-8F14-4861-9126-CC09B2E8641E}" dt="2024-12-05T07:12:42.900" v="266" actId="1076"/>
        <pc:sldMkLst>
          <pc:docMk/>
          <pc:sldMk cId="1543284878" sldId="2145706667"/>
        </pc:sldMkLst>
        <pc:spChg chg="mod">
          <ac:chgData name="Vulluri, Akhila" userId="ee34657b-d571-4573-90b7-c782f19323b3" providerId="ADAL" clId="{C98C8EEB-8F14-4861-9126-CC09B2E8641E}" dt="2024-12-05T07:12:42.900" v="266" actId="1076"/>
          <ac:spMkLst>
            <pc:docMk/>
            <pc:sldMk cId="1543284878" sldId="2145706667"/>
            <ac:spMk id="4" creationId="{0984FDF1-E23B-9E8F-73B5-6BF495603FA0}"/>
          </ac:spMkLst>
        </pc:spChg>
      </pc:sldChg>
      <pc:sldChg chg="addSp modSp mod modClrScheme chgLayout">
        <pc:chgData name="Vulluri, Akhila" userId="ee34657b-d571-4573-90b7-c782f19323b3" providerId="ADAL" clId="{C98C8EEB-8F14-4861-9126-CC09B2E8641E}" dt="2024-12-06T06:54:09.621" v="542" actId="26606"/>
        <pc:sldMkLst>
          <pc:docMk/>
          <pc:sldMk cId="4286631755" sldId="2145706668"/>
        </pc:sldMkLst>
        <pc:spChg chg="mod">
          <ac:chgData name="Vulluri, Akhila" userId="ee34657b-d571-4573-90b7-c782f19323b3" providerId="ADAL" clId="{C98C8EEB-8F14-4861-9126-CC09B2E8641E}" dt="2024-12-06T06:54:09.621" v="542" actId="26606"/>
          <ac:spMkLst>
            <pc:docMk/>
            <pc:sldMk cId="4286631755" sldId="2145706668"/>
            <ac:spMk id="3" creationId="{4582957B-1559-50B8-87D1-3F29F9DD12B2}"/>
          </ac:spMkLst>
        </pc:spChg>
        <pc:spChg chg="mod">
          <ac:chgData name="Vulluri, Akhila" userId="ee34657b-d571-4573-90b7-c782f19323b3" providerId="ADAL" clId="{C98C8EEB-8F14-4861-9126-CC09B2E8641E}" dt="2024-12-06T06:54:09.621" v="542" actId="26606"/>
          <ac:spMkLst>
            <pc:docMk/>
            <pc:sldMk cId="4286631755" sldId="2145706668"/>
            <ac:spMk id="4" creationId="{0984FDF1-E23B-9E8F-73B5-6BF495603FA0}"/>
          </ac:spMkLst>
        </pc:spChg>
        <pc:picChg chg="add mod">
          <ac:chgData name="Vulluri, Akhila" userId="ee34657b-d571-4573-90b7-c782f19323b3" providerId="ADAL" clId="{C98C8EEB-8F14-4861-9126-CC09B2E8641E}" dt="2024-12-06T06:54:09.621" v="542" actId="26606"/>
          <ac:picMkLst>
            <pc:docMk/>
            <pc:sldMk cId="4286631755" sldId="2145706668"/>
            <ac:picMk id="8" creationId="{DE526B27-7DBC-4625-077B-C328784A7F8E}"/>
          </ac:picMkLst>
        </pc:picChg>
      </pc:sldChg>
      <pc:sldChg chg="modSp">
        <pc:chgData name="Vulluri, Akhila" userId="ee34657b-d571-4573-90b7-c782f19323b3" providerId="ADAL" clId="{C98C8EEB-8F14-4861-9126-CC09B2E8641E}" dt="2024-12-05T09:15:08.852" v="267" actId="1076"/>
        <pc:sldMkLst>
          <pc:docMk/>
          <pc:sldMk cId="417748797" sldId="2145706669"/>
        </pc:sldMkLst>
        <pc:picChg chg="mod">
          <ac:chgData name="Vulluri, Akhila" userId="ee34657b-d571-4573-90b7-c782f19323b3" providerId="ADAL" clId="{C98C8EEB-8F14-4861-9126-CC09B2E8641E}" dt="2024-12-05T09:15:08.852" v="267" actId="1076"/>
          <ac:picMkLst>
            <pc:docMk/>
            <pc:sldMk cId="417748797" sldId="2145706669"/>
            <ac:picMk id="11266" creationId="{AFC2EDD6-6356-1B9C-812A-94C7003B5E0E}"/>
          </ac:picMkLst>
        </pc:picChg>
      </pc:sldChg>
      <pc:sldChg chg="addSp modSp mod">
        <pc:chgData name="Vulluri, Akhila" userId="ee34657b-d571-4573-90b7-c782f19323b3" providerId="ADAL" clId="{C98C8EEB-8F14-4861-9126-CC09B2E8641E}" dt="2024-12-06T06:55:08.816" v="551" actId="1076"/>
        <pc:sldMkLst>
          <pc:docMk/>
          <pc:sldMk cId="176784036" sldId="2145706670"/>
        </pc:sldMkLst>
        <pc:spChg chg="mod">
          <ac:chgData name="Vulluri, Akhila" userId="ee34657b-d571-4573-90b7-c782f19323b3" providerId="ADAL" clId="{C98C8EEB-8F14-4861-9126-CC09B2E8641E}" dt="2024-12-06T06:54:59.197" v="547" actId="27636"/>
          <ac:spMkLst>
            <pc:docMk/>
            <pc:sldMk cId="176784036" sldId="2145706670"/>
            <ac:spMk id="4" creationId="{0984FDF1-E23B-9E8F-73B5-6BF495603FA0}"/>
          </ac:spMkLst>
        </pc:spChg>
        <pc:picChg chg="add mod">
          <ac:chgData name="Vulluri, Akhila" userId="ee34657b-d571-4573-90b7-c782f19323b3" providerId="ADAL" clId="{C98C8EEB-8F14-4861-9126-CC09B2E8641E}" dt="2024-12-06T06:55:08.816" v="551" actId="1076"/>
          <ac:picMkLst>
            <pc:docMk/>
            <pc:sldMk cId="176784036" sldId="2145706670"/>
            <ac:picMk id="25602" creationId="{0D436994-9179-F39E-D7CC-8B1568349FC9}"/>
          </ac:picMkLst>
        </pc:picChg>
      </pc:sldChg>
      <pc:sldChg chg="modSp mod">
        <pc:chgData name="Vulluri, Akhila" userId="ee34657b-d571-4573-90b7-c782f19323b3" providerId="ADAL" clId="{C98C8EEB-8F14-4861-9126-CC09B2E8641E}" dt="2024-12-05T06:33:53.205" v="265" actId="11"/>
        <pc:sldMkLst>
          <pc:docMk/>
          <pc:sldMk cId="3907411311" sldId="2145706671"/>
        </pc:sldMkLst>
        <pc:spChg chg="mod">
          <ac:chgData name="Vulluri, Akhila" userId="ee34657b-d571-4573-90b7-c782f19323b3" providerId="ADAL" clId="{C98C8EEB-8F14-4861-9126-CC09B2E8641E}" dt="2024-12-05T06:33:53.205" v="265" actId="11"/>
          <ac:spMkLst>
            <pc:docMk/>
            <pc:sldMk cId="3907411311" sldId="2145706671"/>
            <ac:spMk id="4" creationId="{0984FDF1-E23B-9E8F-73B5-6BF495603FA0}"/>
          </ac:spMkLst>
        </pc:spChg>
      </pc:sldChg>
      <pc:sldChg chg="modSp mod">
        <pc:chgData name="Vulluri, Akhila" userId="ee34657b-d571-4573-90b7-c782f19323b3" providerId="ADAL" clId="{C98C8EEB-8F14-4861-9126-CC09B2E8641E}" dt="2024-12-05T09:17:06.102" v="270" actId="20577"/>
        <pc:sldMkLst>
          <pc:docMk/>
          <pc:sldMk cId="3594021696" sldId="2145706672"/>
        </pc:sldMkLst>
        <pc:spChg chg="mod">
          <ac:chgData name="Vulluri, Akhila" userId="ee34657b-d571-4573-90b7-c782f19323b3" providerId="ADAL" clId="{C98C8EEB-8F14-4861-9126-CC09B2E8641E}" dt="2024-12-05T09:17:06.102" v="270" actId="20577"/>
          <ac:spMkLst>
            <pc:docMk/>
            <pc:sldMk cId="3594021696" sldId="2145706672"/>
            <ac:spMk id="4" creationId="{0984FDF1-E23B-9E8F-73B5-6BF495603FA0}"/>
          </ac:spMkLst>
        </pc:spChg>
      </pc:sldChg>
      <pc:sldChg chg="addSp modSp mod modClrScheme chgLayout">
        <pc:chgData name="Vulluri, Akhila" userId="ee34657b-d571-4573-90b7-c782f19323b3" providerId="ADAL" clId="{C98C8EEB-8F14-4861-9126-CC09B2E8641E}" dt="2024-12-06T06:57:38.634" v="554" actId="1076"/>
        <pc:sldMkLst>
          <pc:docMk/>
          <pc:sldMk cId="3940142805" sldId="2145706673"/>
        </pc:sldMkLst>
        <pc:spChg chg="mod">
          <ac:chgData name="Vulluri, Akhila" userId="ee34657b-d571-4573-90b7-c782f19323b3" providerId="ADAL" clId="{C98C8EEB-8F14-4861-9126-CC09B2E8641E}" dt="2024-12-06T06:57:33.435" v="553" actId="26606"/>
          <ac:spMkLst>
            <pc:docMk/>
            <pc:sldMk cId="3940142805" sldId="2145706673"/>
            <ac:spMk id="3" creationId="{4582957B-1559-50B8-87D1-3F29F9DD12B2}"/>
          </ac:spMkLst>
        </pc:spChg>
        <pc:spChg chg="mod">
          <ac:chgData name="Vulluri, Akhila" userId="ee34657b-d571-4573-90b7-c782f19323b3" providerId="ADAL" clId="{C98C8EEB-8F14-4861-9126-CC09B2E8641E}" dt="2024-12-06T06:57:38.634" v="554" actId="1076"/>
          <ac:spMkLst>
            <pc:docMk/>
            <pc:sldMk cId="3940142805" sldId="2145706673"/>
            <ac:spMk id="4" creationId="{0984FDF1-E23B-9E8F-73B5-6BF495603FA0}"/>
          </ac:spMkLst>
        </pc:spChg>
        <pc:picChg chg="add mod">
          <ac:chgData name="Vulluri, Akhila" userId="ee34657b-d571-4573-90b7-c782f19323b3" providerId="ADAL" clId="{C98C8EEB-8F14-4861-9126-CC09B2E8641E}" dt="2024-12-06T06:57:38.634" v="554" actId="1076"/>
          <ac:picMkLst>
            <pc:docMk/>
            <pc:sldMk cId="3940142805" sldId="2145706673"/>
            <ac:picMk id="26626" creationId="{927CB95E-8AED-CDEB-E9D6-7339E6BF9A3A}"/>
          </ac:picMkLst>
        </pc:picChg>
      </pc:sldChg>
      <pc:sldChg chg="addSp delSp modSp mod modClrScheme chgLayout">
        <pc:chgData name="Vulluri, Akhila" userId="ee34657b-d571-4573-90b7-c782f19323b3" providerId="ADAL" clId="{C98C8EEB-8F14-4861-9126-CC09B2E8641E}" dt="2024-12-06T07:02:36.403" v="589" actId="1076"/>
        <pc:sldMkLst>
          <pc:docMk/>
          <pc:sldMk cId="875613087" sldId="2145706675"/>
        </pc:sldMkLst>
        <pc:spChg chg="add del mod ord">
          <ac:chgData name="Vulluri, Akhila" userId="ee34657b-d571-4573-90b7-c782f19323b3" providerId="ADAL" clId="{C98C8EEB-8F14-4861-9126-CC09B2E8641E}" dt="2024-12-06T07:02:06.553" v="581" actId="478"/>
          <ac:spMkLst>
            <pc:docMk/>
            <pc:sldMk cId="875613087" sldId="2145706675"/>
            <ac:spMk id="3" creationId="{4582957B-1559-50B8-87D1-3F29F9DD12B2}"/>
          </ac:spMkLst>
        </pc:spChg>
        <pc:spChg chg="mod ord">
          <ac:chgData name="Vulluri, Akhila" userId="ee34657b-d571-4573-90b7-c782f19323b3" providerId="ADAL" clId="{C98C8EEB-8F14-4861-9126-CC09B2E8641E}" dt="2024-12-06T07:02:36.403" v="589" actId="1076"/>
          <ac:spMkLst>
            <pc:docMk/>
            <pc:sldMk cId="875613087" sldId="2145706675"/>
            <ac:spMk id="4" creationId="{0984FDF1-E23B-9E8F-73B5-6BF495603FA0}"/>
          </ac:spMkLst>
        </pc:spChg>
        <pc:spChg chg="add mod">
          <ac:chgData name="Vulluri, Akhila" userId="ee34657b-d571-4573-90b7-c782f19323b3" providerId="ADAL" clId="{C98C8EEB-8F14-4861-9126-CC09B2E8641E}" dt="2024-12-06T07:02:04.484" v="580" actId="478"/>
          <ac:spMkLst>
            <pc:docMk/>
            <pc:sldMk cId="875613087" sldId="2145706675"/>
            <ac:spMk id="7" creationId="{978A08B8-BC2B-F82A-2FEF-F283B2E6AA40}"/>
          </ac:spMkLst>
        </pc:spChg>
        <pc:spChg chg="add del mod">
          <ac:chgData name="Vulluri, Akhila" userId="ee34657b-d571-4573-90b7-c782f19323b3" providerId="ADAL" clId="{C98C8EEB-8F14-4861-9126-CC09B2E8641E}" dt="2024-12-06T07:02:28.530" v="588" actId="478"/>
          <ac:spMkLst>
            <pc:docMk/>
            <pc:sldMk cId="875613087" sldId="2145706675"/>
            <ac:spMk id="28679" creationId="{589044B1-CF73-E877-F979-C4509137D95B}"/>
          </ac:spMkLst>
        </pc:spChg>
        <pc:picChg chg="add del mod">
          <ac:chgData name="Vulluri, Akhila" userId="ee34657b-d571-4573-90b7-c782f19323b3" providerId="ADAL" clId="{C98C8EEB-8F14-4861-9126-CC09B2E8641E}" dt="2024-12-06T07:02:11.720" v="582" actId="478"/>
          <ac:picMkLst>
            <pc:docMk/>
            <pc:sldMk cId="875613087" sldId="2145706675"/>
            <ac:picMk id="28674" creationId="{E9B186B1-A567-5F0C-217A-36A07B4D603E}"/>
          </ac:picMkLst>
        </pc:picChg>
        <pc:picChg chg="add mod">
          <ac:chgData name="Vulluri, Akhila" userId="ee34657b-d571-4573-90b7-c782f19323b3" providerId="ADAL" clId="{C98C8EEB-8F14-4861-9126-CC09B2E8641E}" dt="2024-12-06T07:02:20.029" v="586" actId="1076"/>
          <ac:picMkLst>
            <pc:docMk/>
            <pc:sldMk cId="875613087" sldId="2145706675"/>
            <ac:picMk id="28676" creationId="{F478ADF0-BC4D-72C3-E4B7-2A558A448A19}"/>
          </ac:picMkLst>
        </pc:picChg>
      </pc:sldChg>
      <pc:sldChg chg="addSp delSp modSp mod modClrScheme chgLayout">
        <pc:chgData name="Vulluri, Akhila" userId="ee34657b-d571-4573-90b7-c782f19323b3" providerId="ADAL" clId="{C98C8EEB-8F14-4861-9126-CC09B2E8641E}" dt="2024-12-06T07:00:39.896" v="574" actId="255"/>
        <pc:sldMkLst>
          <pc:docMk/>
          <pc:sldMk cId="1635904605" sldId="2145706676"/>
        </pc:sldMkLst>
        <pc:spChg chg="mod">
          <ac:chgData name="Vulluri, Akhila" userId="ee34657b-d571-4573-90b7-c782f19323b3" providerId="ADAL" clId="{C98C8EEB-8F14-4861-9126-CC09B2E8641E}" dt="2024-12-06T07:00:39.896" v="574" actId="255"/>
          <ac:spMkLst>
            <pc:docMk/>
            <pc:sldMk cId="1635904605" sldId="2145706676"/>
            <ac:spMk id="4" creationId="{0984FDF1-E23B-9E8F-73B5-6BF495603FA0}"/>
          </ac:spMkLst>
        </pc:spChg>
        <pc:spChg chg="add del mod">
          <ac:chgData name="Vulluri, Akhila" userId="ee34657b-d571-4573-90b7-c782f19323b3" providerId="ADAL" clId="{C98C8EEB-8F14-4861-9126-CC09B2E8641E}" dt="2024-12-06T07:00:21.895" v="572" actId="478"/>
          <ac:spMkLst>
            <pc:docMk/>
            <pc:sldMk cId="1635904605" sldId="2145706676"/>
            <ac:spMk id="15" creationId="{0CB52639-D0D3-7BA6-285F-F5FC8DA826B8}"/>
          </ac:spMkLst>
        </pc:spChg>
        <pc:spChg chg="add del mod">
          <ac:chgData name="Vulluri, Akhila" userId="ee34657b-d571-4573-90b7-c782f19323b3" providerId="ADAL" clId="{C98C8EEB-8F14-4861-9126-CC09B2E8641E}" dt="2024-12-06T07:00:17.612" v="570" actId="478"/>
          <ac:spMkLst>
            <pc:docMk/>
            <pc:sldMk cId="1635904605" sldId="2145706676"/>
            <ac:spMk id="17" creationId="{E75FC5B3-E4B8-7A23-1457-942D61C26D3A}"/>
          </ac:spMkLst>
        </pc:spChg>
        <pc:picChg chg="add mod">
          <ac:chgData name="Vulluri, Akhila" userId="ee34657b-d571-4573-90b7-c782f19323b3" providerId="ADAL" clId="{C98C8EEB-8F14-4861-9126-CC09B2E8641E}" dt="2024-12-06T07:00:05.667" v="568" actId="26606"/>
          <ac:picMkLst>
            <pc:docMk/>
            <pc:sldMk cId="1635904605" sldId="2145706676"/>
            <ac:picMk id="10" creationId="{61B58951-2BB6-8013-186C-7A5A36D76DBF}"/>
          </ac:picMkLst>
        </pc:picChg>
        <pc:picChg chg="add del mod">
          <ac:chgData name="Vulluri, Akhila" userId="ee34657b-d571-4573-90b7-c782f19323b3" providerId="ADAL" clId="{C98C8EEB-8F14-4861-9126-CC09B2E8641E}" dt="2024-12-06T06:58:59.877" v="563" actId="478"/>
          <ac:picMkLst>
            <pc:docMk/>
            <pc:sldMk cId="1635904605" sldId="2145706676"/>
            <ac:picMk id="27650" creationId="{B69BCAB9-3804-61AA-4296-CDAF86A4C034}"/>
          </ac:picMkLst>
        </pc:picChg>
      </pc:sldChg>
      <pc:sldChg chg="addSp modSp mod">
        <pc:chgData name="Vulluri, Akhila" userId="ee34657b-d571-4573-90b7-c782f19323b3" providerId="ADAL" clId="{C98C8EEB-8F14-4861-9126-CC09B2E8641E}" dt="2024-12-06T07:06:25.868" v="613" actId="1076"/>
        <pc:sldMkLst>
          <pc:docMk/>
          <pc:sldMk cId="2149208639" sldId="2145706677"/>
        </pc:sldMkLst>
        <pc:spChg chg="mod">
          <ac:chgData name="Vulluri, Akhila" userId="ee34657b-d571-4573-90b7-c782f19323b3" providerId="ADAL" clId="{C98C8EEB-8F14-4861-9126-CC09B2E8641E}" dt="2024-12-06T06:05:19.556" v="418" actId="1076"/>
          <ac:spMkLst>
            <pc:docMk/>
            <pc:sldMk cId="2149208639" sldId="2145706677"/>
            <ac:spMk id="3" creationId="{7E135F4D-FC03-F3DD-362C-C3EA9CAAF2CD}"/>
          </ac:spMkLst>
        </pc:spChg>
        <pc:spChg chg="mod">
          <ac:chgData name="Vulluri, Akhila" userId="ee34657b-d571-4573-90b7-c782f19323b3" providerId="ADAL" clId="{C98C8EEB-8F14-4861-9126-CC09B2E8641E}" dt="2024-12-06T06:05:14.432" v="417" actId="1076"/>
          <ac:spMkLst>
            <pc:docMk/>
            <pc:sldMk cId="2149208639" sldId="2145706677"/>
            <ac:spMk id="4" creationId="{E24F36B5-3BB2-8AAF-9228-47A730E27B37}"/>
          </ac:spMkLst>
        </pc:spChg>
        <pc:picChg chg="mod">
          <ac:chgData name="Vulluri, Akhila" userId="ee34657b-d571-4573-90b7-c782f19323b3" providerId="ADAL" clId="{C98C8EEB-8F14-4861-9126-CC09B2E8641E}" dt="2024-12-06T06:05:24.442" v="419" actId="1076"/>
          <ac:picMkLst>
            <pc:docMk/>
            <pc:sldMk cId="2149208639" sldId="2145706677"/>
            <ac:picMk id="8" creationId="{3808B62F-3B82-8ACA-6CE4-40AB424454EB}"/>
          </ac:picMkLst>
        </pc:picChg>
        <pc:picChg chg="add mod">
          <ac:chgData name="Vulluri, Akhila" userId="ee34657b-d571-4573-90b7-c782f19323b3" providerId="ADAL" clId="{C98C8EEB-8F14-4861-9126-CC09B2E8641E}" dt="2024-12-06T07:06:25.868" v="613" actId="1076"/>
          <ac:picMkLst>
            <pc:docMk/>
            <pc:sldMk cId="2149208639" sldId="2145706677"/>
            <ac:picMk id="10" creationId="{81D92157-6FB2-4119-B1BE-8476733A02B3}"/>
          </ac:picMkLst>
        </pc:picChg>
      </pc:sldChg>
      <pc:sldChg chg="modSp mod">
        <pc:chgData name="Vulluri, Akhila" userId="ee34657b-d571-4573-90b7-c782f19323b3" providerId="ADAL" clId="{C98C8EEB-8F14-4861-9126-CC09B2E8641E}" dt="2024-12-04T15:27:04.367" v="21" actId="1076"/>
        <pc:sldMkLst>
          <pc:docMk/>
          <pc:sldMk cId="287635208" sldId="2145706678"/>
        </pc:sldMkLst>
        <pc:spChg chg="mod">
          <ac:chgData name="Vulluri, Akhila" userId="ee34657b-d571-4573-90b7-c782f19323b3" providerId="ADAL" clId="{C98C8EEB-8F14-4861-9126-CC09B2E8641E}" dt="2024-12-04T15:27:01.946" v="20" actId="5793"/>
          <ac:spMkLst>
            <pc:docMk/>
            <pc:sldMk cId="287635208" sldId="2145706678"/>
            <ac:spMk id="4" creationId="{E24F36B5-3BB2-8AAF-9228-47A730E27B37}"/>
          </ac:spMkLst>
        </pc:spChg>
        <pc:picChg chg="mod">
          <ac:chgData name="Vulluri, Akhila" userId="ee34657b-d571-4573-90b7-c782f19323b3" providerId="ADAL" clId="{C98C8EEB-8F14-4861-9126-CC09B2E8641E}" dt="2024-12-04T15:27:04.367" v="21" actId="1076"/>
          <ac:picMkLst>
            <pc:docMk/>
            <pc:sldMk cId="287635208" sldId="2145706678"/>
            <ac:picMk id="6" creationId="{FC123FD0-C5D3-7EB5-F762-D0BE1C958BA8}"/>
          </ac:picMkLst>
        </pc:picChg>
      </pc:sldChg>
      <pc:sldChg chg="addSp delSp modSp mod">
        <pc:chgData name="Vulluri, Akhila" userId="ee34657b-d571-4573-90b7-c782f19323b3" providerId="ADAL" clId="{C98C8EEB-8F14-4861-9126-CC09B2E8641E}" dt="2024-12-06T07:04:56.040" v="603" actId="1076"/>
        <pc:sldMkLst>
          <pc:docMk/>
          <pc:sldMk cId="318228989" sldId="2145706679"/>
        </pc:sldMkLst>
        <pc:spChg chg="del mod">
          <ac:chgData name="Vulluri, Akhila" userId="ee34657b-d571-4573-90b7-c782f19323b3" providerId="ADAL" clId="{C98C8EEB-8F14-4861-9126-CC09B2E8641E}" dt="2024-12-05T10:08:35.556" v="276" actId="478"/>
          <ac:spMkLst>
            <pc:docMk/>
            <pc:sldMk cId="318228989" sldId="2145706679"/>
            <ac:spMk id="2" creationId="{ADD52A6F-DCFA-FE39-7D41-D9721051DEC6}"/>
          </ac:spMkLst>
        </pc:spChg>
        <pc:spChg chg="mod">
          <ac:chgData name="Vulluri, Akhila" userId="ee34657b-d571-4573-90b7-c782f19323b3" providerId="ADAL" clId="{C98C8EEB-8F14-4861-9126-CC09B2E8641E}" dt="2024-12-05T10:08:17.145" v="271"/>
          <ac:spMkLst>
            <pc:docMk/>
            <pc:sldMk cId="318228989" sldId="2145706679"/>
            <ac:spMk id="3" creationId="{7E135F4D-FC03-F3DD-362C-C3EA9CAAF2CD}"/>
          </ac:spMkLst>
        </pc:spChg>
        <pc:spChg chg="mod">
          <ac:chgData name="Vulluri, Akhila" userId="ee34657b-d571-4573-90b7-c782f19323b3" providerId="ADAL" clId="{C98C8EEB-8F14-4861-9126-CC09B2E8641E}" dt="2024-12-06T07:04:43.772" v="597" actId="14100"/>
          <ac:spMkLst>
            <pc:docMk/>
            <pc:sldMk cId="318228989" sldId="2145706679"/>
            <ac:spMk id="4" creationId="{E24F36B5-3BB2-8AAF-9228-47A730E27B37}"/>
          </ac:spMkLst>
        </pc:spChg>
        <pc:picChg chg="mod">
          <ac:chgData name="Vulluri, Akhila" userId="ee34657b-d571-4573-90b7-c782f19323b3" providerId="ADAL" clId="{C98C8EEB-8F14-4861-9126-CC09B2E8641E}" dt="2024-12-06T07:04:56.040" v="603" actId="1076"/>
          <ac:picMkLst>
            <pc:docMk/>
            <pc:sldMk cId="318228989" sldId="2145706679"/>
            <ac:picMk id="6" creationId="{E1F3C32F-445E-5C78-977B-AC487B6A3828}"/>
          </ac:picMkLst>
        </pc:picChg>
        <pc:picChg chg="add mod">
          <ac:chgData name="Vulluri, Akhila" userId="ee34657b-d571-4573-90b7-c782f19323b3" providerId="ADAL" clId="{C98C8EEB-8F14-4861-9126-CC09B2E8641E}" dt="2024-12-06T07:04:49.347" v="600" actId="1076"/>
          <ac:picMkLst>
            <pc:docMk/>
            <pc:sldMk cId="318228989" sldId="2145706679"/>
            <ac:picMk id="30722" creationId="{2CBCA911-9699-89A7-1E43-4E5F060633E7}"/>
          </ac:picMkLst>
        </pc:picChg>
      </pc:sldChg>
      <pc:sldChg chg="addSp modSp mod modClrScheme chgLayout">
        <pc:chgData name="Vulluri, Akhila" userId="ee34657b-d571-4573-90b7-c782f19323b3" providerId="ADAL" clId="{C98C8EEB-8F14-4861-9126-CC09B2E8641E}" dt="2024-12-06T07:03:43.020" v="591" actId="26606"/>
        <pc:sldMkLst>
          <pc:docMk/>
          <pc:sldMk cId="1562774045" sldId="2145706680"/>
        </pc:sldMkLst>
        <pc:spChg chg="mod">
          <ac:chgData name="Vulluri, Akhila" userId="ee34657b-d571-4573-90b7-c782f19323b3" providerId="ADAL" clId="{C98C8EEB-8F14-4861-9126-CC09B2E8641E}" dt="2024-12-06T07:03:43.020" v="591" actId="26606"/>
          <ac:spMkLst>
            <pc:docMk/>
            <pc:sldMk cId="1562774045" sldId="2145706680"/>
            <ac:spMk id="3" creationId="{7E135F4D-FC03-F3DD-362C-C3EA9CAAF2CD}"/>
          </ac:spMkLst>
        </pc:spChg>
        <pc:spChg chg="mod">
          <ac:chgData name="Vulluri, Akhila" userId="ee34657b-d571-4573-90b7-c782f19323b3" providerId="ADAL" clId="{C98C8EEB-8F14-4861-9126-CC09B2E8641E}" dt="2024-12-06T07:03:43.020" v="591" actId="26606"/>
          <ac:spMkLst>
            <pc:docMk/>
            <pc:sldMk cId="1562774045" sldId="2145706680"/>
            <ac:spMk id="4" creationId="{E24F36B5-3BB2-8AAF-9228-47A730E27B37}"/>
          </ac:spMkLst>
        </pc:spChg>
        <pc:picChg chg="add mod">
          <ac:chgData name="Vulluri, Akhila" userId="ee34657b-d571-4573-90b7-c782f19323b3" providerId="ADAL" clId="{C98C8EEB-8F14-4861-9126-CC09B2E8641E}" dt="2024-12-06T07:03:43.020" v="591" actId="26606"/>
          <ac:picMkLst>
            <pc:docMk/>
            <pc:sldMk cId="1562774045" sldId="2145706680"/>
            <ac:picMk id="29698" creationId="{FF9E2661-DE7B-BCA7-353E-8C3B1CF69383}"/>
          </ac:picMkLst>
        </pc:picChg>
      </pc:sldChg>
      <pc:sldChg chg="addSp delSp modSp mod modClrScheme chgLayout">
        <pc:chgData name="Vulluri, Akhila" userId="ee34657b-d571-4573-90b7-c782f19323b3" providerId="ADAL" clId="{C98C8EEB-8F14-4861-9126-CC09B2E8641E}" dt="2024-12-06T07:07:47.466" v="617" actId="1076"/>
        <pc:sldMkLst>
          <pc:docMk/>
          <pc:sldMk cId="2986404614" sldId="2145706684"/>
        </pc:sldMkLst>
        <pc:spChg chg="del mod">
          <ac:chgData name="Vulluri, Akhila" userId="ee34657b-d571-4573-90b7-c782f19323b3" providerId="ADAL" clId="{C98C8EEB-8F14-4861-9126-CC09B2E8641E}" dt="2024-12-05T10:21:32.976" v="282" actId="478"/>
          <ac:spMkLst>
            <pc:docMk/>
            <pc:sldMk cId="2986404614" sldId="2145706684"/>
            <ac:spMk id="2" creationId="{DCA76D43-E694-72B2-FD98-653B41F4FA5E}"/>
          </ac:spMkLst>
        </pc:spChg>
        <pc:spChg chg="mod">
          <ac:chgData name="Vulluri, Akhila" userId="ee34657b-d571-4573-90b7-c782f19323b3" providerId="ADAL" clId="{C98C8EEB-8F14-4861-9126-CC09B2E8641E}" dt="2024-12-06T07:07:32.181" v="615" actId="26606"/>
          <ac:spMkLst>
            <pc:docMk/>
            <pc:sldMk cId="2986404614" sldId="2145706684"/>
            <ac:spMk id="3" creationId="{E887E810-F5B3-7EC9-9896-A9B62E0EAC39}"/>
          </ac:spMkLst>
        </pc:spChg>
        <pc:spChg chg="mod ord">
          <ac:chgData name="Vulluri, Akhila" userId="ee34657b-d571-4573-90b7-c782f19323b3" providerId="ADAL" clId="{C98C8EEB-8F14-4861-9126-CC09B2E8641E}" dt="2024-12-06T07:07:47.466" v="617" actId="1076"/>
          <ac:spMkLst>
            <pc:docMk/>
            <pc:sldMk cId="2986404614" sldId="2145706684"/>
            <ac:spMk id="4" creationId="{3DF543C7-8E85-24DA-25C5-3C3900379ACD}"/>
          </ac:spMkLst>
        </pc:spChg>
        <pc:picChg chg="add mod">
          <ac:chgData name="Vulluri, Akhila" userId="ee34657b-d571-4573-90b7-c782f19323b3" providerId="ADAL" clId="{C98C8EEB-8F14-4861-9126-CC09B2E8641E}" dt="2024-12-06T07:07:32.181" v="615" actId="26606"/>
          <ac:picMkLst>
            <pc:docMk/>
            <pc:sldMk cId="2986404614" sldId="2145706684"/>
            <ac:picMk id="31746" creationId="{6448CF65-77FE-0701-0322-E91F82E8B563}"/>
          </ac:picMkLst>
        </pc:picChg>
      </pc:sldChg>
      <pc:sldChg chg="delSp modSp mod">
        <pc:chgData name="Vulluri, Akhila" userId="ee34657b-d571-4573-90b7-c782f19323b3" providerId="ADAL" clId="{C98C8EEB-8F14-4861-9126-CC09B2E8641E}" dt="2024-12-05T10:24:48.739" v="285" actId="1076"/>
        <pc:sldMkLst>
          <pc:docMk/>
          <pc:sldMk cId="1680626841" sldId="2145706685"/>
        </pc:sldMkLst>
        <pc:spChg chg="del mod">
          <ac:chgData name="Vulluri, Akhila" userId="ee34657b-d571-4573-90b7-c782f19323b3" providerId="ADAL" clId="{C98C8EEB-8F14-4861-9126-CC09B2E8641E}" dt="2024-12-05T10:24:44.181" v="284" actId="478"/>
          <ac:spMkLst>
            <pc:docMk/>
            <pc:sldMk cId="1680626841" sldId="2145706685"/>
            <ac:spMk id="2" creationId="{18264F3D-3CB9-8921-B5DE-73AC5AC20280}"/>
          </ac:spMkLst>
        </pc:spChg>
        <pc:spChg chg="mod">
          <ac:chgData name="Vulluri, Akhila" userId="ee34657b-d571-4573-90b7-c782f19323b3" providerId="ADAL" clId="{C98C8EEB-8F14-4861-9126-CC09B2E8641E}" dt="2024-12-05T10:24:48.739" v="285" actId="1076"/>
          <ac:spMkLst>
            <pc:docMk/>
            <pc:sldMk cId="1680626841" sldId="2145706685"/>
            <ac:spMk id="4" creationId="{D5062AFC-6B50-A0B7-9D99-BC6C037DAA9C}"/>
          </ac:spMkLst>
        </pc:spChg>
      </pc:sldChg>
      <pc:sldChg chg="modSp mod">
        <pc:chgData name="Vulluri, Akhila" userId="ee34657b-d571-4573-90b7-c782f19323b3" providerId="ADAL" clId="{C98C8EEB-8F14-4861-9126-CC09B2E8641E}" dt="2024-12-04T15:28:37.575" v="25" actId="255"/>
        <pc:sldMkLst>
          <pc:docMk/>
          <pc:sldMk cId="356010755" sldId="2145706686"/>
        </pc:sldMkLst>
        <pc:spChg chg="mod">
          <ac:chgData name="Vulluri, Akhila" userId="ee34657b-d571-4573-90b7-c782f19323b3" providerId="ADAL" clId="{C98C8EEB-8F14-4861-9126-CC09B2E8641E}" dt="2024-12-04T15:28:37.575" v="25" actId="255"/>
          <ac:spMkLst>
            <pc:docMk/>
            <pc:sldMk cId="356010755" sldId="2145706686"/>
            <ac:spMk id="4" creationId="{9BBBC05B-C992-222B-1B5B-B390C04D349C}"/>
          </ac:spMkLst>
        </pc:spChg>
      </pc:sldChg>
      <pc:sldChg chg="addSp delSp modSp mod">
        <pc:chgData name="Vulluri, Akhila" userId="ee34657b-d571-4573-90b7-c782f19323b3" providerId="ADAL" clId="{C98C8EEB-8F14-4861-9126-CC09B2E8641E}" dt="2024-12-06T06:30:46.505" v="481" actId="1076"/>
        <pc:sldMkLst>
          <pc:docMk/>
          <pc:sldMk cId="3624424714" sldId="2145706688"/>
        </pc:sldMkLst>
        <pc:spChg chg="del mod">
          <ac:chgData name="Vulluri, Akhila" userId="ee34657b-d571-4573-90b7-c782f19323b3" providerId="ADAL" clId="{C98C8EEB-8F14-4861-9126-CC09B2E8641E}" dt="2024-12-05T11:00:34.140" v="382" actId="478"/>
          <ac:spMkLst>
            <pc:docMk/>
            <pc:sldMk cId="3624424714" sldId="2145706688"/>
            <ac:spMk id="2" creationId="{62D5C8C3-5F9B-AA50-E06A-6D6C67BE5374}"/>
          </ac:spMkLst>
        </pc:spChg>
        <pc:spChg chg="mod">
          <ac:chgData name="Vulluri, Akhila" userId="ee34657b-d571-4573-90b7-c782f19323b3" providerId="ADAL" clId="{C98C8EEB-8F14-4861-9126-CC09B2E8641E}" dt="2024-12-06T06:30:33.496" v="476" actId="1076"/>
          <ac:spMkLst>
            <pc:docMk/>
            <pc:sldMk cId="3624424714" sldId="2145706688"/>
            <ac:spMk id="4" creationId="{E514C961-A1B9-0AEE-AAD7-6B03B73F7A0D}"/>
          </ac:spMkLst>
        </pc:spChg>
        <pc:picChg chg="mod">
          <ac:chgData name="Vulluri, Akhila" userId="ee34657b-d571-4573-90b7-c782f19323b3" providerId="ADAL" clId="{C98C8EEB-8F14-4861-9126-CC09B2E8641E}" dt="2024-12-06T06:30:39.526" v="478" actId="1076"/>
          <ac:picMkLst>
            <pc:docMk/>
            <pc:sldMk cId="3624424714" sldId="2145706688"/>
            <ac:picMk id="6" creationId="{8270E451-77F7-24B1-F59F-E4D2FA2BFBCA}"/>
          </ac:picMkLst>
        </pc:picChg>
        <pc:picChg chg="add mod">
          <ac:chgData name="Vulluri, Akhila" userId="ee34657b-d571-4573-90b7-c782f19323b3" providerId="ADAL" clId="{C98C8EEB-8F14-4861-9126-CC09B2E8641E}" dt="2024-12-06T06:30:46.505" v="481" actId="1076"/>
          <ac:picMkLst>
            <pc:docMk/>
            <pc:sldMk cId="3624424714" sldId="2145706688"/>
            <ac:picMk id="19458" creationId="{5C4764EC-E5C5-0BAA-7CB4-1C6FBD4211A6}"/>
          </ac:picMkLst>
        </pc:picChg>
      </pc:sldChg>
      <pc:sldChg chg="addSp delSp modSp mod modClrScheme chgLayout">
        <pc:chgData name="Vulluri, Akhila" userId="ee34657b-d571-4573-90b7-c782f19323b3" providerId="ADAL" clId="{C98C8EEB-8F14-4861-9126-CC09B2E8641E}" dt="2024-12-06T06:29:33.744" v="471" actId="1076"/>
        <pc:sldMkLst>
          <pc:docMk/>
          <pc:sldMk cId="950420605" sldId="2145706689"/>
        </pc:sldMkLst>
        <pc:spChg chg="del mod">
          <ac:chgData name="Vulluri, Akhila" userId="ee34657b-d571-4573-90b7-c782f19323b3" providerId="ADAL" clId="{C98C8EEB-8F14-4861-9126-CC09B2E8641E}" dt="2024-12-05T11:04:29.576" v="386" actId="478"/>
          <ac:spMkLst>
            <pc:docMk/>
            <pc:sldMk cId="950420605" sldId="2145706689"/>
            <ac:spMk id="2" creationId="{B4272DE5-4A8C-EC67-B2C3-B426955D3BAA}"/>
          </ac:spMkLst>
        </pc:spChg>
        <pc:spChg chg="mod">
          <ac:chgData name="Vulluri, Akhila" userId="ee34657b-d571-4573-90b7-c782f19323b3" providerId="ADAL" clId="{C98C8EEB-8F14-4861-9126-CC09B2E8641E}" dt="2024-12-06T06:28:54.413" v="463" actId="26606"/>
          <ac:spMkLst>
            <pc:docMk/>
            <pc:sldMk cId="950420605" sldId="2145706689"/>
            <ac:spMk id="3" creationId="{D8422ED2-B7C1-543E-C9CA-3CE1A0F8967F}"/>
          </ac:spMkLst>
        </pc:spChg>
        <pc:spChg chg="mod ord">
          <ac:chgData name="Vulluri, Akhila" userId="ee34657b-d571-4573-90b7-c782f19323b3" providerId="ADAL" clId="{C98C8EEB-8F14-4861-9126-CC09B2E8641E}" dt="2024-12-06T06:28:54.413" v="463" actId="26606"/>
          <ac:spMkLst>
            <pc:docMk/>
            <pc:sldMk cId="950420605" sldId="2145706689"/>
            <ac:spMk id="4" creationId="{52D7D237-A36D-BD4A-C425-A4E6B38D8430}"/>
          </ac:spMkLst>
        </pc:spChg>
        <pc:picChg chg="add del mod">
          <ac:chgData name="Vulluri, Akhila" userId="ee34657b-d571-4573-90b7-c782f19323b3" providerId="ADAL" clId="{C98C8EEB-8F14-4861-9126-CC09B2E8641E}" dt="2024-12-06T06:29:04.087" v="464" actId="478"/>
          <ac:picMkLst>
            <pc:docMk/>
            <pc:sldMk cId="950420605" sldId="2145706689"/>
            <ac:picMk id="18434" creationId="{65B8027A-5E14-6201-9507-DCB995380F90}"/>
          </ac:picMkLst>
        </pc:picChg>
        <pc:picChg chg="add mod">
          <ac:chgData name="Vulluri, Akhila" userId="ee34657b-d571-4573-90b7-c782f19323b3" providerId="ADAL" clId="{C98C8EEB-8F14-4861-9126-CC09B2E8641E}" dt="2024-12-06T06:29:33.744" v="471" actId="1076"/>
          <ac:picMkLst>
            <pc:docMk/>
            <pc:sldMk cId="950420605" sldId="2145706689"/>
            <ac:picMk id="18436" creationId="{C524B8B7-F054-1D09-71DE-0ACDCBE7474F}"/>
          </ac:picMkLst>
        </pc:picChg>
      </pc:sldChg>
      <pc:sldChg chg="addSp delSp modSp mod">
        <pc:chgData name="Vulluri, Akhila" userId="ee34657b-d571-4573-90b7-c782f19323b3" providerId="ADAL" clId="{C98C8EEB-8F14-4861-9126-CC09B2E8641E}" dt="2024-12-06T06:28:06.435" v="461" actId="1076"/>
        <pc:sldMkLst>
          <pc:docMk/>
          <pc:sldMk cId="3471608763" sldId="2145706690"/>
        </pc:sldMkLst>
        <pc:spChg chg="del mod">
          <ac:chgData name="Vulluri, Akhila" userId="ee34657b-d571-4573-90b7-c782f19323b3" providerId="ADAL" clId="{C98C8EEB-8F14-4861-9126-CC09B2E8641E}" dt="2024-12-05T11:05:10.651" v="388" actId="478"/>
          <ac:spMkLst>
            <pc:docMk/>
            <pc:sldMk cId="3471608763" sldId="2145706690"/>
            <ac:spMk id="2" creationId="{83F16ABA-8D81-9773-87EA-3D31975A3E33}"/>
          </ac:spMkLst>
        </pc:spChg>
        <pc:spChg chg="mod">
          <ac:chgData name="Vulluri, Akhila" userId="ee34657b-d571-4573-90b7-c782f19323b3" providerId="ADAL" clId="{C98C8EEB-8F14-4861-9126-CC09B2E8641E}" dt="2024-12-06T06:28:01.576" v="460" actId="1076"/>
          <ac:spMkLst>
            <pc:docMk/>
            <pc:sldMk cId="3471608763" sldId="2145706690"/>
            <ac:spMk id="4" creationId="{4BF1D27A-B484-F8C9-9FC2-75CAD9085C1C}"/>
          </ac:spMkLst>
        </pc:spChg>
        <pc:picChg chg="add mod">
          <ac:chgData name="Vulluri, Akhila" userId="ee34657b-d571-4573-90b7-c782f19323b3" providerId="ADAL" clId="{C98C8EEB-8F14-4861-9126-CC09B2E8641E}" dt="2024-12-06T06:28:06.435" v="461" actId="1076"/>
          <ac:picMkLst>
            <pc:docMk/>
            <pc:sldMk cId="3471608763" sldId="2145706690"/>
            <ac:picMk id="17410" creationId="{FBF84B1F-F4A3-BE88-07A0-7164C66900D5}"/>
          </ac:picMkLst>
        </pc:picChg>
      </pc:sldChg>
      <pc:sldChg chg="addSp delSp modSp mod ord modClrScheme chgLayout">
        <pc:chgData name="Vulluri, Akhila" userId="ee34657b-d571-4573-90b7-c782f19323b3" providerId="ADAL" clId="{C98C8EEB-8F14-4861-9126-CC09B2E8641E}" dt="2024-12-06T06:26:26.744" v="456" actId="14100"/>
        <pc:sldMkLst>
          <pc:docMk/>
          <pc:sldMk cId="1816425673" sldId="2145706691"/>
        </pc:sldMkLst>
        <pc:spChg chg="del mod">
          <ac:chgData name="Vulluri, Akhila" userId="ee34657b-d571-4573-90b7-c782f19323b3" providerId="ADAL" clId="{C98C8EEB-8F14-4861-9126-CC09B2E8641E}" dt="2024-12-05T11:07:45.434" v="392" actId="478"/>
          <ac:spMkLst>
            <pc:docMk/>
            <pc:sldMk cId="1816425673" sldId="2145706691"/>
            <ac:spMk id="2" creationId="{8A24D14D-E24C-4F3B-631E-03178EF36F38}"/>
          </ac:spMkLst>
        </pc:spChg>
        <pc:spChg chg="mod">
          <ac:chgData name="Vulluri, Akhila" userId="ee34657b-d571-4573-90b7-c782f19323b3" providerId="ADAL" clId="{C98C8EEB-8F14-4861-9126-CC09B2E8641E}" dt="2024-12-06T06:24:11.438" v="449" actId="26606"/>
          <ac:spMkLst>
            <pc:docMk/>
            <pc:sldMk cId="1816425673" sldId="2145706691"/>
            <ac:spMk id="3" creationId="{B89B2B8F-ED2E-52BF-FFC3-390B71684998}"/>
          </ac:spMkLst>
        </pc:spChg>
        <pc:spChg chg="mod ord">
          <ac:chgData name="Vulluri, Akhila" userId="ee34657b-d571-4573-90b7-c782f19323b3" providerId="ADAL" clId="{C98C8EEB-8F14-4861-9126-CC09B2E8641E}" dt="2024-12-06T06:26:26.744" v="456" actId="14100"/>
          <ac:spMkLst>
            <pc:docMk/>
            <pc:sldMk cId="1816425673" sldId="2145706691"/>
            <ac:spMk id="4" creationId="{BB0D30CD-F070-A78E-92BE-4B0E1C959833}"/>
          </ac:spMkLst>
        </pc:spChg>
        <pc:picChg chg="add mod">
          <ac:chgData name="Vulluri, Akhila" userId="ee34657b-d571-4573-90b7-c782f19323b3" providerId="ADAL" clId="{C98C8EEB-8F14-4861-9126-CC09B2E8641E}" dt="2024-12-06T06:26:17.570" v="453" actId="1076"/>
          <ac:picMkLst>
            <pc:docMk/>
            <pc:sldMk cId="1816425673" sldId="2145706691"/>
            <ac:picMk id="6" creationId="{D32DD592-AFE9-B9D3-BC88-1AF2EF26CAAD}"/>
          </ac:picMkLst>
        </pc:picChg>
        <pc:picChg chg="add mod">
          <ac:chgData name="Vulluri, Akhila" userId="ee34657b-d571-4573-90b7-c782f19323b3" providerId="ADAL" clId="{C98C8EEB-8F14-4861-9126-CC09B2E8641E}" dt="2024-12-06T06:26:19.710" v="454" actId="1076"/>
          <ac:picMkLst>
            <pc:docMk/>
            <pc:sldMk cId="1816425673" sldId="2145706691"/>
            <ac:picMk id="16386" creationId="{8A35173D-1716-404F-17CF-7FFF6DB0DADB}"/>
          </ac:picMkLst>
        </pc:picChg>
      </pc:sldChg>
      <pc:sldChg chg="delSp modSp mod">
        <pc:chgData name="Vulluri, Akhila" userId="ee34657b-d571-4573-90b7-c782f19323b3" providerId="ADAL" clId="{C98C8EEB-8F14-4861-9126-CC09B2E8641E}" dt="2024-12-05T11:07:35.959" v="390" actId="478"/>
        <pc:sldMkLst>
          <pc:docMk/>
          <pc:sldMk cId="721271162" sldId="2145706692"/>
        </pc:sldMkLst>
        <pc:spChg chg="del mod">
          <ac:chgData name="Vulluri, Akhila" userId="ee34657b-d571-4573-90b7-c782f19323b3" providerId="ADAL" clId="{C98C8EEB-8F14-4861-9126-CC09B2E8641E}" dt="2024-12-05T11:07:35.959" v="390" actId="478"/>
          <ac:spMkLst>
            <pc:docMk/>
            <pc:sldMk cId="721271162" sldId="2145706692"/>
            <ac:spMk id="2" creationId="{F8DC23D8-E165-FACF-33EF-C63E10CC4462}"/>
          </ac:spMkLst>
        </pc:spChg>
        <pc:spChg chg="mod">
          <ac:chgData name="Vulluri, Akhila" userId="ee34657b-d571-4573-90b7-c782f19323b3" providerId="ADAL" clId="{C98C8EEB-8F14-4861-9126-CC09B2E8641E}" dt="2024-12-04T15:25:58.525" v="12" actId="255"/>
          <ac:spMkLst>
            <pc:docMk/>
            <pc:sldMk cId="721271162" sldId="2145706692"/>
            <ac:spMk id="4" creationId="{2DFDEC6E-E015-EA26-6D87-22092B61FCC0}"/>
          </ac:spMkLst>
        </pc:spChg>
      </pc:sldChg>
      <pc:sldChg chg="addSp delSp modSp mod modClrScheme chgLayout">
        <pc:chgData name="Vulluri, Akhila" userId="ee34657b-d571-4573-90b7-c782f19323b3" providerId="ADAL" clId="{C98C8EEB-8F14-4861-9126-CC09B2E8641E}" dt="2024-12-06T06:32:37.535" v="484" actId="26606"/>
        <pc:sldMkLst>
          <pc:docMk/>
          <pc:sldMk cId="799445431" sldId="2145706693"/>
        </pc:sldMkLst>
        <pc:spChg chg="del mod">
          <ac:chgData name="Vulluri, Akhila" userId="ee34657b-d571-4573-90b7-c782f19323b3" providerId="ADAL" clId="{C98C8EEB-8F14-4861-9126-CC09B2E8641E}" dt="2024-12-05T11:15:16.423" v="396" actId="478"/>
          <ac:spMkLst>
            <pc:docMk/>
            <pc:sldMk cId="799445431" sldId="2145706693"/>
            <ac:spMk id="2" creationId="{9D4F9703-C2A1-250F-6A43-426565429544}"/>
          </ac:spMkLst>
        </pc:spChg>
        <pc:spChg chg="mod">
          <ac:chgData name="Vulluri, Akhila" userId="ee34657b-d571-4573-90b7-c782f19323b3" providerId="ADAL" clId="{C98C8EEB-8F14-4861-9126-CC09B2E8641E}" dt="2024-12-06T06:32:37.535" v="484" actId="26606"/>
          <ac:spMkLst>
            <pc:docMk/>
            <pc:sldMk cId="799445431" sldId="2145706693"/>
            <ac:spMk id="3" creationId="{B0C8F6E5-C918-9DE4-A66C-85913ABBA81D}"/>
          </ac:spMkLst>
        </pc:spChg>
        <pc:spChg chg="mod">
          <ac:chgData name="Vulluri, Akhila" userId="ee34657b-d571-4573-90b7-c782f19323b3" providerId="ADAL" clId="{C98C8EEB-8F14-4861-9126-CC09B2E8641E}" dt="2024-12-06T06:32:37.535" v="484" actId="26606"/>
          <ac:spMkLst>
            <pc:docMk/>
            <pc:sldMk cId="799445431" sldId="2145706693"/>
            <ac:spMk id="4" creationId="{0A590114-740F-393D-F743-89D44521C8E3}"/>
          </ac:spMkLst>
        </pc:spChg>
        <pc:picChg chg="add mod">
          <ac:chgData name="Vulluri, Akhila" userId="ee34657b-d571-4573-90b7-c782f19323b3" providerId="ADAL" clId="{C98C8EEB-8F14-4861-9126-CC09B2E8641E}" dt="2024-12-06T06:32:37.535" v="484" actId="26606"/>
          <ac:picMkLst>
            <pc:docMk/>
            <pc:sldMk cId="799445431" sldId="2145706693"/>
            <ac:picMk id="20482" creationId="{8A0546D0-72C6-D87F-76D4-014661B8ECB9}"/>
          </ac:picMkLst>
        </pc:picChg>
      </pc:sldChg>
      <pc:sldChg chg="modSp mod">
        <pc:chgData name="Vulluri, Akhila" userId="ee34657b-d571-4573-90b7-c782f19323b3" providerId="ADAL" clId="{C98C8EEB-8F14-4861-9126-CC09B2E8641E}" dt="2024-12-05T10:48:33.232" v="357" actId="20577"/>
        <pc:sldMkLst>
          <pc:docMk/>
          <pc:sldMk cId="887218093" sldId="2145706694"/>
        </pc:sldMkLst>
        <pc:spChg chg="mod">
          <ac:chgData name="Vulluri, Akhila" userId="ee34657b-d571-4573-90b7-c782f19323b3" providerId="ADAL" clId="{C98C8EEB-8F14-4861-9126-CC09B2E8641E}" dt="2024-12-05T10:48:33.232" v="357" actId="20577"/>
          <ac:spMkLst>
            <pc:docMk/>
            <pc:sldMk cId="887218093" sldId="2145706694"/>
            <ac:spMk id="4" creationId="{DFCEFF48-BBBF-5BC2-F425-41C477FF9C88}"/>
          </ac:spMkLst>
        </pc:spChg>
      </pc:sldChg>
      <pc:sldChg chg="addSp delSp modSp mod modClrScheme chgLayout">
        <pc:chgData name="Vulluri, Akhila" userId="ee34657b-d571-4573-90b7-c782f19323b3" providerId="ADAL" clId="{C98C8EEB-8F14-4861-9126-CC09B2E8641E}" dt="2024-12-06T06:34:12.369" v="491" actId="255"/>
        <pc:sldMkLst>
          <pc:docMk/>
          <pc:sldMk cId="3671287398" sldId="2145706696"/>
        </pc:sldMkLst>
        <pc:spChg chg="del mod">
          <ac:chgData name="Vulluri, Akhila" userId="ee34657b-d571-4573-90b7-c782f19323b3" providerId="ADAL" clId="{C98C8EEB-8F14-4861-9126-CC09B2E8641E}" dt="2024-12-05T10:33:47.585" v="306" actId="478"/>
          <ac:spMkLst>
            <pc:docMk/>
            <pc:sldMk cId="3671287398" sldId="2145706696"/>
            <ac:spMk id="2" creationId="{9CEBA236-996F-D503-3861-B89914AD1C58}"/>
          </ac:spMkLst>
        </pc:spChg>
        <pc:spChg chg="mod">
          <ac:chgData name="Vulluri, Akhila" userId="ee34657b-d571-4573-90b7-c782f19323b3" providerId="ADAL" clId="{C98C8EEB-8F14-4861-9126-CC09B2E8641E}" dt="2024-12-06T06:33:46.235" v="487" actId="26606"/>
          <ac:spMkLst>
            <pc:docMk/>
            <pc:sldMk cId="3671287398" sldId="2145706696"/>
            <ac:spMk id="3" creationId="{D4A23706-87CA-A59F-437D-2446FFE7FE5E}"/>
          </ac:spMkLst>
        </pc:spChg>
        <pc:spChg chg="mod">
          <ac:chgData name="Vulluri, Akhila" userId="ee34657b-d571-4573-90b7-c782f19323b3" providerId="ADAL" clId="{C98C8EEB-8F14-4861-9126-CC09B2E8641E}" dt="2024-12-06T06:34:12.369" v="491" actId="255"/>
          <ac:spMkLst>
            <pc:docMk/>
            <pc:sldMk cId="3671287398" sldId="2145706696"/>
            <ac:spMk id="4" creationId="{BB330883-E9FB-EF33-6B1E-B12472D69561}"/>
          </ac:spMkLst>
        </pc:spChg>
        <pc:picChg chg="add mod">
          <ac:chgData name="Vulluri, Akhila" userId="ee34657b-d571-4573-90b7-c782f19323b3" providerId="ADAL" clId="{C98C8EEB-8F14-4861-9126-CC09B2E8641E}" dt="2024-12-06T06:34:00.595" v="489" actId="14100"/>
          <ac:picMkLst>
            <pc:docMk/>
            <pc:sldMk cId="3671287398" sldId="2145706696"/>
            <ac:picMk id="12297" creationId="{6BA86581-6EE4-EBF8-F1BD-66C0E7559DBE}"/>
          </ac:picMkLst>
        </pc:picChg>
      </pc:sldChg>
      <pc:sldChg chg="addSp delSp modSp mod">
        <pc:chgData name="Vulluri, Akhila" userId="ee34657b-d571-4573-90b7-c782f19323b3" providerId="ADAL" clId="{C98C8EEB-8F14-4861-9126-CC09B2E8641E}" dt="2024-12-05T10:33:18.451" v="304" actId="1076"/>
        <pc:sldMkLst>
          <pc:docMk/>
          <pc:sldMk cId="2851479306" sldId="2145706697"/>
        </pc:sldMkLst>
        <pc:spChg chg="del mod">
          <ac:chgData name="Vulluri, Akhila" userId="ee34657b-d571-4573-90b7-c782f19323b3" providerId="ADAL" clId="{C98C8EEB-8F14-4861-9126-CC09B2E8641E}" dt="2024-12-05T10:32:08.892" v="292" actId="478"/>
          <ac:spMkLst>
            <pc:docMk/>
            <pc:sldMk cId="2851479306" sldId="2145706697"/>
            <ac:spMk id="2" creationId="{216179AD-F07E-5D1E-BF84-92C981AB9949}"/>
          </ac:spMkLst>
        </pc:spChg>
        <pc:spChg chg="mod">
          <ac:chgData name="Vulluri, Akhila" userId="ee34657b-d571-4573-90b7-c782f19323b3" providerId="ADAL" clId="{C98C8EEB-8F14-4861-9126-CC09B2E8641E}" dt="2024-12-05T10:31:57.341" v="287" actId="1076"/>
          <ac:spMkLst>
            <pc:docMk/>
            <pc:sldMk cId="2851479306" sldId="2145706697"/>
            <ac:spMk id="3" creationId="{611A4409-963F-D31A-D2F2-4F9536DD377C}"/>
          </ac:spMkLst>
        </pc:spChg>
        <pc:spChg chg="mod">
          <ac:chgData name="Vulluri, Akhila" userId="ee34657b-d571-4573-90b7-c782f19323b3" providerId="ADAL" clId="{C98C8EEB-8F14-4861-9126-CC09B2E8641E}" dt="2024-12-05T10:33:03.492" v="301" actId="5793"/>
          <ac:spMkLst>
            <pc:docMk/>
            <pc:sldMk cId="2851479306" sldId="2145706697"/>
            <ac:spMk id="4" creationId="{68B1F307-0DDC-3D1F-1B8B-CB6AD317A312}"/>
          </ac:spMkLst>
        </pc:spChg>
        <pc:spChg chg="add del mod">
          <ac:chgData name="Vulluri, Akhila" userId="ee34657b-d571-4573-90b7-c782f19323b3" providerId="ADAL" clId="{C98C8EEB-8F14-4861-9126-CC09B2E8641E}" dt="2024-12-05T10:32:08.893" v="294"/>
          <ac:spMkLst>
            <pc:docMk/>
            <pc:sldMk cId="2851479306" sldId="2145706697"/>
            <ac:spMk id="12" creationId="{D6EBB9C9-BF89-298F-921A-35BD70C177A4}"/>
          </ac:spMkLst>
        </pc:spChg>
        <pc:picChg chg="mod">
          <ac:chgData name="Vulluri, Akhila" userId="ee34657b-d571-4573-90b7-c782f19323b3" providerId="ADAL" clId="{C98C8EEB-8F14-4861-9126-CC09B2E8641E}" dt="2024-12-05T10:33:11.320" v="303" actId="1076"/>
          <ac:picMkLst>
            <pc:docMk/>
            <pc:sldMk cId="2851479306" sldId="2145706697"/>
            <ac:picMk id="11" creationId="{5DBA2238-5EB3-9E30-0AD9-71AF3267CD2B}"/>
          </ac:picMkLst>
        </pc:picChg>
        <pc:picChg chg="add mod">
          <ac:chgData name="Vulluri, Akhila" userId="ee34657b-d571-4573-90b7-c782f19323b3" providerId="ADAL" clId="{C98C8EEB-8F14-4861-9126-CC09B2E8641E}" dt="2024-12-05T10:33:18.451" v="304" actId="1076"/>
          <ac:picMkLst>
            <pc:docMk/>
            <pc:sldMk cId="2851479306" sldId="2145706697"/>
            <ac:picMk id="14" creationId="{0290B016-B490-19EB-5DDD-AA9B43B43C9F}"/>
          </ac:picMkLst>
        </pc:picChg>
      </pc:sldChg>
      <pc:sldChg chg="addSp delSp modSp mod">
        <pc:chgData name="Vulluri, Akhila" userId="ee34657b-d571-4573-90b7-c782f19323b3" providerId="ADAL" clId="{C98C8EEB-8F14-4861-9126-CC09B2E8641E}" dt="2024-12-06T06:47:33.549" v="506" actId="1076"/>
        <pc:sldMkLst>
          <pc:docMk/>
          <pc:sldMk cId="573567984" sldId="2145706698"/>
        </pc:sldMkLst>
        <pc:spChg chg="del mod">
          <ac:chgData name="Vulluri, Akhila" userId="ee34657b-d571-4573-90b7-c782f19323b3" providerId="ADAL" clId="{C98C8EEB-8F14-4861-9126-CC09B2E8641E}" dt="2024-12-05T10:49:47.306" v="359" actId="478"/>
          <ac:spMkLst>
            <pc:docMk/>
            <pc:sldMk cId="573567984" sldId="2145706698"/>
            <ac:spMk id="2" creationId="{13634A1C-D331-C65B-7230-D9E969E7A5E6}"/>
          </ac:spMkLst>
        </pc:spChg>
        <pc:spChg chg="mod">
          <ac:chgData name="Vulluri, Akhila" userId="ee34657b-d571-4573-90b7-c782f19323b3" providerId="ADAL" clId="{C98C8EEB-8F14-4861-9126-CC09B2E8641E}" dt="2024-12-04T15:23:19.147" v="1" actId="255"/>
          <ac:spMkLst>
            <pc:docMk/>
            <pc:sldMk cId="573567984" sldId="2145706698"/>
            <ac:spMk id="4" creationId="{77A10BF3-B1D9-2F83-F1C3-137250AC4985}"/>
          </ac:spMkLst>
        </pc:spChg>
        <pc:picChg chg="mod">
          <ac:chgData name="Vulluri, Akhila" userId="ee34657b-d571-4573-90b7-c782f19323b3" providerId="ADAL" clId="{C98C8EEB-8F14-4861-9126-CC09B2E8641E}" dt="2024-12-06T06:47:19.346" v="500" actId="1076"/>
          <ac:picMkLst>
            <pc:docMk/>
            <pc:sldMk cId="573567984" sldId="2145706698"/>
            <ac:picMk id="6" creationId="{9F6E5CD2-4E19-749B-EA5C-4C904F4A16ED}"/>
          </ac:picMkLst>
        </pc:picChg>
        <pc:picChg chg="mod">
          <ac:chgData name="Vulluri, Akhila" userId="ee34657b-d571-4573-90b7-c782f19323b3" providerId="ADAL" clId="{C98C8EEB-8F14-4861-9126-CC09B2E8641E}" dt="2024-12-06T06:47:33.549" v="506" actId="1076"/>
          <ac:picMkLst>
            <pc:docMk/>
            <pc:sldMk cId="573567984" sldId="2145706698"/>
            <ac:picMk id="8" creationId="{704B8437-1A1D-7959-C630-74F00272582D}"/>
          </ac:picMkLst>
        </pc:picChg>
        <pc:picChg chg="add mod">
          <ac:chgData name="Vulluri, Akhila" userId="ee34657b-d571-4573-90b7-c782f19323b3" providerId="ADAL" clId="{C98C8EEB-8F14-4861-9126-CC09B2E8641E}" dt="2024-12-06T06:47:27.880" v="504" actId="1076"/>
          <ac:picMkLst>
            <pc:docMk/>
            <pc:sldMk cId="573567984" sldId="2145706698"/>
            <ac:picMk id="21506" creationId="{227A0552-574B-2614-9161-5628FDD11E0C}"/>
          </ac:picMkLst>
        </pc:picChg>
      </pc:sldChg>
      <pc:sldChg chg="addSp delSp modSp mod modClrScheme chgLayout">
        <pc:chgData name="Vulluri, Akhila" userId="ee34657b-d571-4573-90b7-c782f19323b3" providerId="ADAL" clId="{C98C8EEB-8F14-4861-9126-CC09B2E8641E}" dt="2024-12-06T06:48:49.795" v="515" actId="1076"/>
        <pc:sldMkLst>
          <pc:docMk/>
          <pc:sldMk cId="2081218817" sldId="2145706699"/>
        </pc:sldMkLst>
        <pc:spChg chg="del mod">
          <ac:chgData name="Vulluri, Akhila" userId="ee34657b-d571-4573-90b7-c782f19323b3" providerId="ADAL" clId="{C98C8EEB-8F14-4861-9126-CC09B2E8641E}" dt="2024-12-05T10:52:36.825" v="361" actId="478"/>
          <ac:spMkLst>
            <pc:docMk/>
            <pc:sldMk cId="2081218817" sldId="2145706699"/>
            <ac:spMk id="2" creationId="{ED3AFE0C-F2E2-BDB7-E757-704B562E3569}"/>
          </ac:spMkLst>
        </pc:spChg>
        <pc:spChg chg="mod">
          <ac:chgData name="Vulluri, Akhila" userId="ee34657b-d571-4573-90b7-c782f19323b3" providerId="ADAL" clId="{C98C8EEB-8F14-4861-9126-CC09B2E8641E}" dt="2024-12-06T06:48:33.633" v="509" actId="26606"/>
          <ac:spMkLst>
            <pc:docMk/>
            <pc:sldMk cId="2081218817" sldId="2145706699"/>
            <ac:spMk id="3" creationId="{CC76DA78-8ECB-78E5-8160-D03D849FEC0B}"/>
          </ac:spMkLst>
        </pc:spChg>
        <pc:spChg chg="mod">
          <ac:chgData name="Vulluri, Akhila" userId="ee34657b-d571-4573-90b7-c782f19323b3" providerId="ADAL" clId="{C98C8EEB-8F14-4861-9126-CC09B2E8641E}" dt="2024-12-06T06:48:38.587" v="511" actId="1076"/>
          <ac:spMkLst>
            <pc:docMk/>
            <pc:sldMk cId="2081218817" sldId="2145706699"/>
            <ac:spMk id="4" creationId="{914B0533-A803-F213-8D35-708383D7B8AC}"/>
          </ac:spMkLst>
        </pc:spChg>
        <pc:picChg chg="add mod">
          <ac:chgData name="Vulluri, Akhila" userId="ee34657b-d571-4573-90b7-c782f19323b3" providerId="ADAL" clId="{C98C8EEB-8F14-4861-9126-CC09B2E8641E}" dt="2024-12-06T06:48:49.795" v="515" actId="1076"/>
          <ac:picMkLst>
            <pc:docMk/>
            <pc:sldMk cId="2081218817" sldId="2145706699"/>
            <ac:picMk id="22530" creationId="{478CEDA0-3AA5-753D-CF39-37E3AADECD39}"/>
          </ac:picMkLst>
        </pc:picChg>
      </pc:sldChg>
      <pc:sldChg chg="delSp modSp mod">
        <pc:chgData name="Vulluri, Akhila" userId="ee34657b-d571-4573-90b7-c782f19323b3" providerId="ADAL" clId="{C98C8EEB-8F14-4861-9126-CC09B2E8641E}" dt="2024-12-05T10:56:03.706" v="374" actId="20577"/>
        <pc:sldMkLst>
          <pc:docMk/>
          <pc:sldMk cId="1999325333" sldId="2145706702"/>
        </pc:sldMkLst>
        <pc:spChg chg="del mod">
          <ac:chgData name="Vulluri, Akhila" userId="ee34657b-d571-4573-90b7-c782f19323b3" providerId="ADAL" clId="{C98C8EEB-8F14-4861-9126-CC09B2E8641E}" dt="2024-12-05T10:53:30.142" v="363" actId="478"/>
          <ac:spMkLst>
            <pc:docMk/>
            <pc:sldMk cId="1999325333" sldId="2145706702"/>
            <ac:spMk id="2" creationId="{329CC22A-92DD-5FB4-1C1C-4E6034FCB2A3}"/>
          </ac:spMkLst>
        </pc:spChg>
        <pc:spChg chg="mod">
          <ac:chgData name="Vulluri, Akhila" userId="ee34657b-d571-4573-90b7-c782f19323b3" providerId="ADAL" clId="{C98C8EEB-8F14-4861-9126-CC09B2E8641E}" dt="2024-12-05T10:56:03.706" v="374" actId="20577"/>
          <ac:spMkLst>
            <pc:docMk/>
            <pc:sldMk cId="1999325333" sldId="2145706702"/>
            <ac:spMk id="4" creationId="{41C5FC49-5D5B-BBC9-C62F-987CE2B4BFF9}"/>
          </ac:spMkLst>
        </pc:spChg>
      </pc:sldChg>
      <pc:sldChg chg="addSp delSp modSp mod">
        <pc:chgData name="Vulluri, Akhila" userId="ee34657b-d571-4573-90b7-c782f19323b3" providerId="ADAL" clId="{C98C8EEB-8F14-4861-9126-CC09B2E8641E}" dt="2024-12-06T06:51:52.610" v="540" actId="14100"/>
        <pc:sldMkLst>
          <pc:docMk/>
          <pc:sldMk cId="2979501138" sldId="2145706703"/>
        </pc:sldMkLst>
        <pc:spChg chg="del mod">
          <ac:chgData name="Vulluri, Akhila" userId="ee34657b-d571-4573-90b7-c782f19323b3" providerId="ADAL" clId="{C98C8EEB-8F14-4861-9126-CC09B2E8641E}" dt="2024-12-05T10:56:55.556" v="380" actId="478"/>
          <ac:spMkLst>
            <pc:docMk/>
            <pc:sldMk cId="2979501138" sldId="2145706703"/>
            <ac:spMk id="2" creationId="{A2075EB0-0A0B-B433-FD33-CB12DB24706E}"/>
          </ac:spMkLst>
        </pc:spChg>
        <pc:spChg chg="mod">
          <ac:chgData name="Vulluri, Akhila" userId="ee34657b-d571-4573-90b7-c782f19323b3" providerId="ADAL" clId="{C98C8EEB-8F14-4861-9126-CC09B2E8641E}" dt="2024-12-06T06:51:42.734" v="538" actId="5793"/>
          <ac:spMkLst>
            <pc:docMk/>
            <pc:sldMk cId="2979501138" sldId="2145706703"/>
            <ac:spMk id="4" creationId="{368319A6-0321-DE61-8708-2E5C6C2EAD1A}"/>
          </ac:spMkLst>
        </pc:spChg>
        <pc:picChg chg="mod">
          <ac:chgData name="Vulluri, Akhila" userId="ee34657b-d571-4573-90b7-c782f19323b3" providerId="ADAL" clId="{C98C8EEB-8F14-4861-9126-CC09B2E8641E}" dt="2024-12-06T06:51:31.331" v="532" actId="1076"/>
          <ac:picMkLst>
            <pc:docMk/>
            <pc:sldMk cId="2979501138" sldId="2145706703"/>
            <ac:picMk id="6" creationId="{3E3273FE-C97F-C797-B989-774C36DEEBB0}"/>
          </ac:picMkLst>
        </pc:picChg>
        <pc:picChg chg="add mod">
          <ac:chgData name="Vulluri, Akhila" userId="ee34657b-d571-4573-90b7-c782f19323b3" providerId="ADAL" clId="{C98C8EEB-8F14-4861-9126-CC09B2E8641E}" dt="2024-12-06T06:51:52.610" v="540" actId="14100"/>
          <ac:picMkLst>
            <pc:docMk/>
            <pc:sldMk cId="2979501138" sldId="2145706703"/>
            <ac:picMk id="24578" creationId="{ED8EF855-7827-A86B-98D9-D5F5032F0E2A}"/>
          </ac:picMkLst>
        </pc:picChg>
      </pc:sldChg>
      <pc:sldChg chg="new del">
        <pc:chgData name="Vulluri, Akhila" userId="ee34657b-d571-4573-90b7-c782f19323b3" providerId="ADAL" clId="{C98C8EEB-8F14-4861-9126-CC09B2E8641E}" dt="2024-12-05T10:39:13.558" v="314" actId="47"/>
        <pc:sldMkLst>
          <pc:docMk/>
          <pc:sldMk cId="3124311881" sldId="2145706705"/>
        </pc:sldMkLst>
      </pc:sldChg>
      <pc:sldChg chg="addSp delSp modSp new mod ord modClrScheme chgLayout">
        <pc:chgData name="Vulluri, Akhila" userId="ee34657b-d571-4573-90b7-c782f19323b3" providerId="ADAL" clId="{C98C8EEB-8F14-4861-9126-CC09B2E8641E}" dt="2024-12-06T06:02:13.651" v="416"/>
        <pc:sldMkLst>
          <pc:docMk/>
          <pc:sldMk cId="2528695157" sldId="2145706706"/>
        </pc:sldMkLst>
        <pc:spChg chg="add del mod ord">
          <ac:chgData name="Vulluri, Akhila" userId="ee34657b-d571-4573-90b7-c782f19323b3" providerId="ADAL" clId="{C98C8EEB-8F14-4861-9126-CC09B2E8641E}" dt="2024-12-05T10:46:54.588" v="342" actId="478"/>
          <ac:spMkLst>
            <pc:docMk/>
            <pc:sldMk cId="2528695157" sldId="2145706706"/>
            <ac:spMk id="2" creationId="{A21BC10E-B520-362B-91BE-F14F057144A2}"/>
          </ac:spMkLst>
        </pc:spChg>
        <pc:spChg chg="add del mod">
          <ac:chgData name="Vulluri, Akhila" userId="ee34657b-d571-4573-90b7-c782f19323b3" providerId="ADAL" clId="{C98C8EEB-8F14-4861-9126-CC09B2E8641E}" dt="2024-12-05T10:40:31.316" v="329"/>
          <ac:spMkLst>
            <pc:docMk/>
            <pc:sldMk cId="2528695157" sldId="2145706706"/>
            <ac:spMk id="3" creationId="{54628812-87A4-2792-88F0-7036A1B18368}"/>
          </ac:spMkLst>
        </pc:spChg>
        <pc:spChg chg="add mod ord">
          <ac:chgData name="Vulluri, Akhila" userId="ee34657b-d571-4573-90b7-c782f19323b3" providerId="ADAL" clId="{C98C8EEB-8F14-4861-9126-CC09B2E8641E}" dt="2024-12-05T10:47:05.665" v="345" actId="1076"/>
          <ac:spMkLst>
            <pc:docMk/>
            <pc:sldMk cId="2528695157" sldId="2145706706"/>
            <ac:spMk id="4" creationId="{3692FF66-3EA4-DEFA-0134-F62794E615A9}"/>
          </ac:spMkLst>
        </pc:spChg>
        <pc:spChg chg="add del mod">
          <ac:chgData name="Vulluri, Akhila" userId="ee34657b-d571-4573-90b7-c782f19323b3" providerId="ADAL" clId="{C98C8EEB-8F14-4861-9126-CC09B2E8641E}" dt="2024-12-05T10:46:59.165" v="344" actId="478"/>
          <ac:spMkLst>
            <pc:docMk/>
            <pc:sldMk cId="2528695157" sldId="2145706706"/>
            <ac:spMk id="15369" creationId="{E9950D7C-4853-5C9E-CCDF-F721284A32D3}"/>
          </ac:spMkLst>
        </pc:spChg>
        <pc:picChg chg="add mod">
          <ac:chgData name="Vulluri, Akhila" userId="ee34657b-d571-4573-90b7-c782f19323b3" providerId="ADAL" clId="{C98C8EEB-8F14-4861-9126-CC09B2E8641E}" dt="2024-12-05T10:46:41.055" v="339" actId="1076"/>
          <ac:picMkLst>
            <pc:docMk/>
            <pc:sldMk cId="2528695157" sldId="2145706706"/>
            <ac:picMk id="15364" creationId="{6540353F-6EF9-C09B-A399-42D20B5996ED}"/>
          </ac:picMkLst>
        </pc:picChg>
      </pc:sldChg>
      <pc:sldChg chg="addSp delSp modSp new mod">
        <pc:chgData name="Vulluri, Akhila" userId="ee34657b-d571-4573-90b7-c782f19323b3" providerId="ADAL" clId="{C98C8EEB-8F14-4861-9126-CC09B2E8641E}" dt="2024-12-06T06:50:34.008" v="528" actId="1076"/>
        <pc:sldMkLst>
          <pc:docMk/>
          <pc:sldMk cId="3372435550" sldId="2145706707"/>
        </pc:sldMkLst>
        <pc:spChg chg="del">
          <ac:chgData name="Vulluri, Akhila" userId="ee34657b-d571-4573-90b7-c782f19323b3" providerId="ADAL" clId="{C98C8EEB-8F14-4861-9126-CC09B2E8641E}" dt="2024-12-06T06:49:49.837" v="517" actId="478"/>
          <ac:spMkLst>
            <pc:docMk/>
            <pc:sldMk cId="3372435550" sldId="2145706707"/>
            <ac:spMk id="2" creationId="{2D2CAA10-B604-1CB1-B7F4-C9A4277CC802}"/>
          </ac:spMkLst>
        </pc:spChg>
        <pc:spChg chg="del">
          <ac:chgData name="Vulluri, Akhila" userId="ee34657b-d571-4573-90b7-c782f19323b3" providerId="ADAL" clId="{C98C8EEB-8F14-4861-9126-CC09B2E8641E}" dt="2024-12-06T06:49:49.837" v="517" actId="478"/>
          <ac:spMkLst>
            <pc:docMk/>
            <pc:sldMk cId="3372435550" sldId="2145706707"/>
            <ac:spMk id="3" creationId="{CC41AFA6-B905-DBA8-A924-2BC79309D8F0}"/>
          </ac:spMkLst>
        </pc:spChg>
        <pc:spChg chg="del">
          <ac:chgData name="Vulluri, Akhila" userId="ee34657b-d571-4573-90b7-c782f19323b3" providerId="ADAL" clId="{C98C8EEB-8F14-4861-9126-CC09B2E8641E}" dt="2024-12-06T06:49:49.837" v="517" actId="478"/>
          <ac:spMkLst>
            <pc:docMk/>
            <pc:sldMk cId="3372435550" sldId="2145706707"/>
            <ac:spMk id="4" creationId="{00231879-A3E8-8097-0D15-FCEBA807B91B}"/>
          </ac:spMkLst>
        </pc:spChg>
        <pc:picChg chg="add mod">
          <ac:chgData name="Vulluri, Akhila" userId="ee34657b-d571-4573-90b7-c782f19323b3" providerId="ADAL" clId="{C98C8EEB-8F14-4861-9126-CC09B2E8641E}" dt="2024-12-06T06:50:19.194" v="524" actId="1076"/>
          <ac:picMkLst>
            <pc:docMk/>
            <pc:sldMk cId="3372435550" sldId="2145706707"/>
            <ac:picMk id="23554" creationId="{5CD88CFE-9508-739B-DEC0-B7B9E0EF381E}"/>
          </ac:picMkLst>
        </pc:picChg>
        <pc:picChg chg="add mod">
          <ac:chgData name="Vulluri, Akhila" userId="ee34657b-d571-4573-90b7-c782f19323b3" providerId="ADAL" clId="{C98C8EEB-8F14-4861-9126-CC09B2E8641E}" dt="2024-12-06T06:50:34.008" v="528" actId="1076"/>
          <ac:picMkLst>
            <pc:docMk/>
            <pc:sldMk cId="3372435550" sldId="2145706707"/>
            <ac:picMk id="23556" creationId="{7D318FD5-4573-A943-7FBF-9C9EE7B2062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04/12/2024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04/12/2024</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58704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412010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2853781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28</a:t>
            </a:fld>
            <a:endParaRPr lang="pt-BR"/>
          </a:p>
        </p:txBody>
      </p:sp>
    </p:spTree>
    <p:extLst>
      <p:ext uri="{BB962C8B-B14F-4D97-AF65-F5344CB8AC3E}">
        <p14:creationId xmlns:p14="http://schemas.microsoft.com/office/powerpoint/2010/main" val="244313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473733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328997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124584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08774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37</a:t>
            </a:fld>
            <a:endParaRPr lang="pt-BR"/>
          </a:p>
        </p:txBody>
      </p:sp>
    </p:spTree>
    <p:extLst>
      <p:ext uri="{BB962C8B-B14F-4D97-AF65-F5344CB8AC3E}">
        <p14:creationId xmlns:p14="http://schemas.microsoft.com/office/powerpoint/2010/main" val="123580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40</a:t>
            </a:fld>
            <a:endParaRPr lang="pt-BR"/>
          </a:p>
        </p:txBody>
      </p:sp>
    </p:spTree>
    <p:extLst>
      <p:ext uri="{BB962C8B-B14F-4D97-AF65-F5344CB8AC3E}">
        <p14:creationId xmlns:p14="http://schemas.microsoft.com/office/powerpoint/2010/main" val="4127473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45</a:t>
            </a:fld>
            <a:endParaRPr lang="pt-BR"/>
          </a:p>
        </p:txBody>
      </p:sp>
    </p:spTree>
    <p:extLst>
      <p:ext uri="{BB962C8B-B14F-4D97-AF65-F5344CB8AC3E}">
        <p14:creationId xmlns:p14="http://schemas.microsoft.com/office/powerpoint/2010/main" val="411697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800"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1968521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47</a:t>
            </a:fld>
            <a:endParaRPr lang="pt-BR"/>
          </a:p>
        </p:txBody>
      </p:sp>
    </p:spTree>
    <p:extLst>
      <p:ext uri="{BB962C8B-B14F-4D97-AF65-F5344CB8AC3E}">
        <p14:creationId xmlns:p14="http://schemas.microsoft.com/office/powerpoint/2010/main" val="514871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48</a:t>
            </a:fld>
            <a:endParaRPr lang="pt-BR"/>
          </a:p>
        </p:txBody>
      </p:sp>
    </p:spTree>
    <p:extLst>
      <p:ext uri="{BB962C8B-B14F-4D97-AF65-F5344CB8AC3E}">
        <p14:creationId xmlns:p14="http://schemas.microsoft.com/office/powerpoint/2010/main" val="387371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49</a:t>
            </a:fld>
            <a:endParaRPr lang="pt-BR"/>
          </a:p>
        </p:txBody>
      </p:sp>
    </p:spTree>
    <p:extLst>
      <p:ext uri="{BB962C8B-B14F-4D97-AF65-F5344CB8AC3E}">
        <p14:creationId xmlns:p14="http://schemas.microsoft.com/office/powerpoint/2010/main" val="3046303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51</a:t>
            </a:fld>
            <a:endParaRPr lang="pt-BR"/>
          </a:p>
        </p:txBody>
      </p:sp>
    </p:spTree>
    <p:extLst>
      <p:ext uri="{BB962C8B-B14F-4D97-AF65-F5344CB8AC3E}">
        <p14:creationId xmlns:p14="http://schemas.microsoft.com/office/powerpoint/2010/main" val="3557392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52</a:t>
            </a:fld>
            <a:endParaRPr lang="pt-BR"/>
          </a:p>
        </p:txBody>
      </p:sp>
    </p:spTree>
    <p:extLst>
      <p:ext uri="{BB962C8B-B14F-4D97-AF65-F5344CB8AC3E}">
        <p14:creationId xmlns:p14="http://schemas.microsoft.com/office/powerpoint/2010/main" val="1655093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53</a:t>
            </a:fld>
            <a:endParaRPr lang="pt-BR"/>
          </a:p>
        </p:txBody>
      </p:sp>
    </p:spTree>
    <p:extLst>
      <p:ext uri="{BB962C8B-B14F-4D97-AF65-F5344CB8AC3E}">
        <p14:creationId xmlns:p14="http://schemas.microsoft.com/office/powerpoint/2010/main" val="4268096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54</a:t>
            </a:fld>
            <a:endParaRPr lang="pt-BR"/>
          </a:p>
        </p:txBody>
      </p:sp>
    </p:spTree>
    <p:extLst>
      <p:ext uri="{BB962C8B-B14F-4D97-AF65-F5344CB8AC3E}">
        <p14:creationId xmlns:p14="http://schemas.microsoft.com/office/powerpoint/2010/main" val="2960249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56</a:t>
            </a:fld>
            <a:endParaRPr lang="pt-BR"/>
          </a:p>
        </p:txBody>
      </p:sp>
    </p:spTree>
    <p:extLst>
      <p:ext uri="{BB962C8B-B14F-4D97-AF65-F5344CB8AC3E}">
        <p14:creationId xmlns:p14="http://schemas.microsoft.com/office/powerpoint/2010/main" val="3424632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fwd </a:t>
            </a:r>
            <a:r>
              <a:rPr lang="en-IN" dirty="0"/>
              <a:t>Compact Cars, Economy Cars:</a:t>
            </a:r>
          </a:p>
          <a:p>
            <a:r>
              <a:rPr lang="en-IN" dirty="0"/>
              <a:t>Rwd Sports Cars, Luxury Cars, | AWD Sports Sedans SUV’s | 4WD Off-Road SUV (JEEP) trucks</a:t>
            </a:r>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002012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36868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315074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1668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363738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000"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375653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41545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3.png"/><Relationship Id="rId3" Type="http://schemas.openxmlformats.org/officeDocument/2006/relationships/hyperlink" Target="http://www.facebook.com/capgemini" TargetMode="External"/><Relationship Id="rId7" Type="http://schemas.openxmlformats.org/officeDocument/2006/relationships/image" Target="../media/image11.png"/><Relationship Id="rId12" Type="http://schemas.openxmlformats.org/officeDocument/2006/relationships/hyperlink" Target="http://www.youtube.com/capgeminimedia"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6843686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3032"/>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dirty="0"/>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3390257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387779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867066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764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3753698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59878082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78986856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550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4263A-DA82-3AB3-0A84-F2337DC19F6E}"/>
              </a:ext>
            </a:extLst>
          </p:cNvPr>
          <p:cNvSpPr/>
          <p:nvPr userDrawn="1"/>
        </p:nvSpPr>
        <p:spPr>
          <a:xfrm>
            <a:off x="-24680" y="1484784"/>
            <a:ext cx="5735960" cy="5373217"/>
          </a:xfrm>
          <a:prstGeom prst="rect">
            <a:avLst/>
          </a:prstGeom>
          <a:solidFill>
            <a:srgbClr val="17334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407368" y="1865049"/>
            <a:ext cx="4967933"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407368" y="25371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407368" y="320932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407368" y="388146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407368" y="455360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407368" y="522574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407368" y="58978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Title 1">
            <a:extLst>
              <a:ext uri="{FF2B5EF4-FFF2-40B4-BE49-F238E27FC236}">
                <a16:creationId xmlns:a16="http://schemas.microsoft.com/office/drawing/2014/main" id="{9D5111C9-BF1D-4957-9C22-F45DD34F3344}"/>
              </a:ext>
            </a:extLst>
          </p:cNvPr>
          <p:cNvSpPr>
            <a:spLocks noGrp="1"/>
          </p:cNvSpPr>
          <p:nvPr>
            <p:ph type="title"/>
          </p:nvPr>
        </p:nvSpPr>
        <p:spPr>
          <a:xfrm>
            <a:off x="414971" y="260350"/>
            <a:ext cx="5681029" cy="79216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071915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dirty="0"/>
              <a:t>Click to edit Agenda</a:t>
            </a:r>
            <a:endParaRPr lang="en-GB" dirty="0"/>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793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en-US"/>
              <a:t>Click to edit Master title style</a:t>
            </a:r>
            <a:endParaRPr lang="en-US" dirty="0"/>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101678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a">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Image 3">
            <a:extLst>
              <a:ext uri="{FF2B5EF4-FFF2-40B4-BE49-F238E27FC236}">
                <a16:creationId xmlns:a16="http://schemas.microsoft.com/office/drawing/2014/main" id="{635BD2C3-1CF1-2C4D-754E-091C3266B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3429336" y="25029"/>
            <a:ext cx="8715336" cy="7220395"/>
          </a:xfrm>
          <a:prstGeom prst="rect">
            <a:avLst/>
          </a:prstGeom>
        </p:spPr>
      </p:pic>
    </p:spTree>
    <p:extLst>
      <p:ext uri="{BB962C8B-B14F-4D97-AF65-F5344CB8AC3E}">
        <p14:creationId xmlns:p14="http://schemas.microsoft.com/office/powerpoint/2010/main" val="3822078082"/>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3310458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ag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496153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7025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055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5807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9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5924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701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66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8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74155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picture 1">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521094"/>
      </p:ext>
    </p:extLst>
  </p:cSld>
  <p:clrMapOvr>
    <a:masterClrMapping/>
  </p:clrMapOvr>
  <p:extLst>
    <p:ext uri="{DCECCB84-F9BA-43D5-87BE-67443E8EF086}">
      <p15:sldGuideLst xmlns:p15="http://schemas.microsoft.com/office/powerpoint/2012/main">
        <p15:guide id="1" pos="5065"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picture 2">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51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picture 3">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en-US"/>
              <a:t>Click to edit Master title style</a:t>
            </a:r>
          </a:p>
        </p:txBody>
      </p:sp>
    </p:spTree>
    <p:extLst>
      <p:ext uri="{BB962C8B-B14F-4D97-AF65-F5344CB8AC3E}">
        <p14:creationId xmlns:p14="http://schemas.microsoft.com/office/powerpoint/2010/main" val="299587924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picture 4">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en-US"/>
              <a:t>Click to edit Master title style</a:t>
            </a:r>
          </a:p>
        </p:txBody>
      </p:sp>
    </p:spTree>
    <p:extLst>
      <p:ext uri="{BB962C8B-B14F-4D97-AF65-F5344CB8AC3E}">
        <p14:creationId xmlns:p14="http://schemas.microsoft.com/office/powerpoint/2010/main" val="2399727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3174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1407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Dark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97981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icture dark grey">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0553885"/>
      </p:ext>
    </p:extLst>
  </p:cSld>
  <p:clrMapOvr>
    <a:masterClrMapping/>
  </p:clrMapOvr>
  <p:extLst>
    <p:ext uri="{DCECCB84-F9BA-43D5-87BE-67443E8EF086}">
      <p15:sldGuideLst xmlns:p15="http://schemas.microsoft.com/office/powerpoint/2012/main">
        <p15:guide id="1" pos="501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icture dark grey 2">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8989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nd picture dark grey 3">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81145079"/>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a">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12660760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and picture dark grey 4">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en-US"/>
              <a:t>Click to edit Master title style</a:t>
            </a:r>
            <a:endParaRPr lang="de-DE" dirty="0"/>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2970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Dark gradient">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80717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Capgemini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628948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94655253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gradient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7">
            <a:hlinkClick r:id="rId3"/>
            <a:extLst>
              <a:ext uri="{FF2B5EF4-FFF2-40B4-BE49-F238E27FC236}">
                <a16:creationId xmlns:a16="http://schemas.microsoft.com/office/drawing/2014/main" id="{07109928-A368-8E6C-E810-A3BE35622419}"/>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5" name="Picture 2">
            <a:hlinkClick r:id="rId5"/>
            <a:extLst>
              <a:ext uri="{FF2B5EF4-FFF2-40B4-BE49-F238E27FC236}">
                <a16:creationId xmlns:a16="http://schemas.microsoft.com/office/drawing/2014/main" id="{BC7C032C-2D1F-E483-8D4A-586900EE0BA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6" name="Picture 4">
            <a:hlinkClick r:id="rId7"/>
            <a:extLst>
              <a:ext uri="{FF2B5EF4-FFF2-40B4-BE49-F238E27FC236}">
                <a16:creationId xmlns:a16="http://schemas.microsoft.com/office/drawing/2014/main" id="{AEBD9D88-5872-54F3-A0E5-7F3AAA4CAE57}"/>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7" name="Picture 6">
            <a:hlinkClick r:id="rId9"/>
            <a:extLst>
              <a:ext uri="{FF2B5EF4-FFF2-40B4-BE49-F238E27FC236}">
                <a16:creationId xmlns:a16="http://schemas.microsoft.com/office/drawing/2014/main" id="{66271E5E-9FCA-435A-BE7E-AA314EB19797}"/>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Tree>
    <p:extLst>
      <p:ext uri="{BB962C8B-B14F-4D97-AF65-F5344CB8AC3E}">
        <p14:creationId xmlns:p14="http://schemas.microsoft.com/office/powerpoint/2010/main" val="321426425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grey">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14089"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05245"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96400" y="556929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2612346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s slide 3a">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8732640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b">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600991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se slide 3c">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88322052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05395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692911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211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dirty="0"/>
              <a:t>Modifiez le style du titre</a:t>
            </a:r>
            <a:endParaRPr lang="en-GB" dirty="0"/>
          </a:p>
        </p:txBody>
      </p:sp>
    </p:spTree>
    <p:extLst>
      <p:ext uri="{BB962C8B-B14F-4D97-AF65-F5344CB8AC3E}">
        <p14:creationId xmlns:p14="http://schemas.microsoft.com/office/powerpoint/2010/main" val="40201426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7"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dirty="0"/>
              <a:t>Modifiez le style du titre</a:t>
            </a:r>
            <a:endParaRPr lang="de-DE"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chemeClr val="bg1">
                    <a:lumMod val="65000"/>
                  </a:schemeClr>
                </a:solidFill>
                <a:latin typeface="+mn-lt"/>
                <a:cs typeface="Arial" panose="020B0604020202020204" pitchFamily="34" charset="0"/>
              </a:rPr>
              <a:t>Presentation Title  |  Author  |  Date</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dirty="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19133398"/>
      </p:ext>
    </p:extLst>
  </p:cSld>
  <p:clrMap bg1="lt1" tx1="dk1" bg2="lt2" tx2="dk2" accent1="accent1" accent2="accent2" accent3="accent3" accent4="accent4" accent5="accent5" accent6="accent6" hlink="hlink" folHlink="folHlink"/>
  <p:sldLayoutIdLst>
    <p:sldLayoutId id="2147484165" r:id="rId1"/>
    <p:sldLayoutId id="2147484177" r:id="rId2"/>
    <p:sldLayoutId id="2147484198" r:id="rId3"/>
    <p:sldLayoutId id="2147484119" r:id="rId4"/>
    <p:sldLayoutId id="2147484199" r:id="rId5"/>
    <p:sldLayoutId id="2147484162" r:id="rId6"/>
    <p:sldLayoutId id="2147484158" r:id="rId7"/>
    <p:sldLayoutId id="2147484169" r:id="rId8"/>
    <p:sldLayoutId id="2147484179" r:id="rId9"/>
    <p:sldLayoutId id="2147484180" r:id="rId10"/>
    <p:sldLayoutId id="2147484181" r:id="rId11"/>
    <p:sldLayoutId id="2147484184" r:id="rId12"/>
    <p:sldLayoutId id="2147484185" r:id="rId13"/>
    <p:sldLayoutId id="2147484186" r:id="rId14"/>
    <p:sldLayoutId id="2147484187" r:id="rId15"/>
    <p:sldLayoutId id="2147484124" r:id="rId16"/>
    <p:sldLayoutId id="2147484200" r:id="rId17"/>
    <p:sldLayoutId id="2147484194" r:id="rId18"/>
    <p:sldLayoutId id="2147484159" r:id="rId19"/>
    <p:sldLayoutId id="2147484125" r:id="rId20"/>
    <p:sldLayoutId id="2147484126" r:id="rId21"/>
    <p:sldLayoutId id="2147484127" r:id="rId22"/>
    <p:sldLayoutId id="2147484128" r:id="rId23"/>
    <p:sldLayoutId id="2147484129" r:id="rId24"/>
    <p:sldLayoutId id="2147484130" r:id="rId25"/>
    <p:sldLayoutId id="2147484131" r:id="rId26"/>
    <p:sldLayoutId id="2147484132" r:id="rId27"/>
    <p:sldLayoutId id="2147484133" r:id="rId28"/>
    <p:sldLayoutId id="2147484134" r:id="rId29"/>
    <p:sldLayoutId id="2147484135" r:id="rId30"/>
    <p:sldLayoutId id="2147484136" r:id="rId31"/>
    <p:sldLayoutId id="2147484137" r:id="rId32"/>
    <p:sldLayoutId id="2147484138" r:id="rId33"/>
    <p:sldLayoutId id="2147484195" r:id="rId34"/>
    <p:sldLayoutId id="2147484144" r:id="rId35"/>
    <p:sldLayoutId id="2147484197" r:id="rId36"/>
    <p:sldLayoutId id="2147484139" r:id="rId37"/>
    <p:sldLayoutId id="2147484140" r:id="rId38"/>
    <p:sldLayoutId id="2147484141" r:id="rId39"/>
    <p:sldLayoutId id="2147484142" r:id="rId40"/>
    <p:sldLayoutId id="2147484143" r:id="rId41"/>
    <p:sldLayoutId id="2147484145" r:id="rId42"/>
    <p:sldLayoutId id="2147484156" r:id="rId43"/>
    <p:sldLayoutId id="2147484201" r:id="rId44"/>
    <p:sldLayoutId id="2147484160" r:id="rId45"/>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userDrawn="1">
          <p15:clr>
            <a:srgbClr val="F26B43"/>
          </p15:clr>
        </p15:guide>
        <p15:guide id="19" orient="horz" pos="4320" userDrawn="1">
          <p15:clr>
            <a:srgbClr val="F26B43"/>
          </p15:clr>
        </p15:guide>
        <p15:guide id="20" pos="257" userDrawn="1">
          <p15:clr>
            <a:srgbClr val="F26B43"/>
          </p15:clr>
        </p15:guide>
        <p15:guide id="21" pos="3840">
          <p15:clr>
            <a:srgbClr val="F26B43"/>
          </p15:clr>
        </p15:guide>
        <p15:guide id="22" pos="7423" userDrawn="1">
          <p15:clr>
            <a:srgbClr val="F26B43"/>
          </p15:clr>
        </p15:guide>
        <p15:guide id="23" orient="horz" pos="255" userDrawn="1">
          <p15:clr>
            <a:srgbClr val="F26B43"/>
          </p15:clr>
        </p15:guide>
        <p15:guide id="24" orient="horz" pos="1026">
          <p15:clr>
            <a:srgbClr val="F26B43"/>
          </p15:clr>
        </p15:guide>
        <p15:guide id="26" orient="horz" pos="4065" userDrawn="1">
          <p15:clr>
            <a:srgbClr val="F26B43"/>
          </p15:clr>
        </p15:guide>
        <p15:guide id="27"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7.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a:extLst>
              <a:ext uri="{FF2B5EF4-FFF2-40B4-BE49-F238E27FC236}">
                <a16:creationId xmlns:a16="http://schemas.microsoft.com/office/drawing/2014/main" id="{192BF0A1-A789-A72A-F35D-9E3AFE3DA1C4}"/>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pic>
        <p:nvPicPr>
          <p:cNvPr id="7" name="Picture 6">
            <a:extLst>
              <a:ext uri="{FF2B5EF4-FFF2-40B4-BE49-F238E27FC236}">
                <a16:creationId xmlns:a16="http://schemas.microsoft.com/office/drawing/2014/main" id="{9AB398E5-0640-DCAA-A791-2D7104B7100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4960" y="764704"/>
            <a:ext cx="11043683" cy="4296413"/>
          </a:xfrm>
          <a:prstGeom prst="rect">
            <a:avLst/>
          </a:prstGeom>
        </p:spPr>
      </p:pic>
      <p:sp>
        <p:nvSpPr>
          <p:cNvPr id="5" name="Titre 4">
            <a:extLst>
              <a:ext uri="{FF2B5EF4-FFF2-40B4-BE49-F238E27FC236}">
                <a16:creationId xmlns:a16="http://schemas.microsoft.com/office/drawing/2014/main" id="{417AA630-C3BE-9264-E679-C00614D68506}"/>
              </a:ext>
            </a:extLst>
          </p:cNvPr>
          <p:cNvSpPr>
            <a:spLocks noGrp="1"/>
          </p:cNvSpPr>
          <p:nvPr>
            <p:ph type="ctrTitle"/>
          </p:nvPr>
        </p:nvSpPr>
        <p:spPr/>
        <p:txBody>
          <a:bodyPr/>
          <a:lstStyle/>
          <a:p>
            <a:r>
              <a:rPr lang="en-US" dirty="0"/>
              <a:t>Automobile Engineering: Vehicle dynamics for Beginners</a:t>
            </a:r>
          </a:p>
        </p:txBody>
      </p:sp>
      <p:sp>
        <p:nvSpPr>
          <p:cNvPr id="4" name="Sous-titre 3">
            <a:extLst>
              <a:ext uri="{FF2B5EF4-FFF2-40B4-BE49-F238E27FC236}">
                <a16:creationId xmlns:a16="http://schemas.microsoft.com/office/drawing/2014/main" id="{0A177A1A-8C70-65AE-8F14-7B6C7758F421}"/>
              </a:ext>
            </a:extLst>
          </p:cNvPr>
          <p:cNvSpPr>
            <a:spLocks noGrp="1"/>
          </p:cNvSpPr>
          <p:nvPr>
            <p:ph type="subTitle" idx="1"/>
          </p:nvPr>
        </p:nvSpPr>
        <p:spPr/>
        <p:txBody>
          <a:bodyPr/>
          <a:lstStyle/>
          <a:p>
            <a:r>
              <a:rPr lang="en-US" dirty="0"/>
              <a:t>Akhila Vulluri</a:t>
            </a:r>
          </a:p>
        </p:txBody>
      </p:sp>
      <p:sp>
        <p:nvSpPr>
          <p:cNvPr id="6" name="ZoneTexte 5">
            <a:extLst>
              <a:ext uri="{FF2B5EF4-FFF2-40B4-BE49-F238E27FC236}">
                <a16:creationId xmlns:a16="http://schemas.microsoft.com/office/drawing/2014/main" id="{2E07E6CF-482B-DD4F-0B5F-49975345C721}"/>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404367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US" dirty="0"/>
              <a:t>Gear Ratio</a:t>
            </a:r>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4971" y="1196752"/>
            <a:ext cx="5248981" cy="4829080"/>
          </a:xfrm>
        </p:spPr>
        <p:txBody>
          <a:bodyPr/>
          <a:lstStyle/>
          <a:p>
            <a:r>
              <a:rPr lang="en-US" b="1" dirty="0"/>
              <a:t>Gear Ratio</a:t>
            </a:r>
          </a:p>
          <a:p>
            <a:r>
              <a:rPr lang="en-US" dirty="0"/>
              <a:t>The </a:t>
            </a:r>
            <a:r>
              <a:rPr lang="en-US" b="1" dirty="0"/>
              <a:t>gear ratio</a:t>
            </a:r>
            <a:r>
              <a:rPr lang="en-US" dirty="0"/>
              <a:t> refers to the ratio between the number of teeth on two meshing gears, which determines how torque and rotational speed are transferred from one gear to another in a transmission system. It plays a critical role in controlling the acceleration, top speed, and fuel efficiency of a vehicle</a:t>
            </a:r>
          </a:p>
          <a:p>
            <a:pPr>
              <a:buFont typeface="Arial" panose="020B0604020202020204" pitchFamily="34" charset="0"/>
              <a:buChar char="•"/>
            </a:pPr>
            <a:r>
              <a:rPr lang="en-US" b="1" dirty="0"/>
              <a:t>Driving Gear</a:t>
            </a:r>
            <a:r>
              <a:rPr lang="en-US" dirty="0"/>
              <a:t>: The gear that is powered by the engine or motor.</a:t>
            </a:r>
          </a:p>
          <a:p>
            <a:r>
              <a:rPr lang="en-US" b="1" dirty="0"/>
              <a:t>Types of Gear Ratios:</a:t>
            </a:r>
          </a:p>
          <a:p>
            <a:pPr>
              <a:buFont typeface="+mj-lt"/>
              <a:buAutoNum type="arabicPeriod"/>
            </a:pPr>
            <a:r>
              <a:rPr lang="en-US" b="1" dirty="0"/>
              <a:t>High Gear Ratio</a:t>
            </a:r>
            <a:br>
              <a:rPr lang="en-US" dirty="0"/>
            </a:br>
            <a:r>
              <a:rPr lang="en-US" dirty="0"/>
              <a:t>A high gear ratio means the driven gear has more teeth than the driving gear. It provides more torque and slower speed, which is useful for acceleration and climbing. However, it leads to lower top speeds.</a:t>
            </a:r>
            <a:br>
              <a:rPr lang="en-US" dirty="0"/>
            </a:br>
            <a:r>
              <a:rPr lang="en-US" dirty="0"/>
              <a:t>Example: 4:1 gear ratio (for every 1 rotation of the driving gear, the driven gear rotates 1/4th of the time).</a:t>
            </a:r>
          </a:p>
          <a:p>
            <a:pPr>
              <a:buFont typeface="+mj-lt"/>
              <a:buAutoNum type="arabicPeriod"/>
            </a:pPr>
            <a:r>
              <a:rPr lang="en-US" b="1" dirty="0"/>
              <a:t>Low Gear Ratio</a:t>
            </a:r>
            <a:br>
              <a:rPr lang="en-US" dirty="0"/>
            </a:br>
            <a:r>
              <a:rPr lang="en-US" dirty="0"/>
              <a:t>A low gear ratio means the driven gear has fewer teeth than the driving gear, resulting in higher speed and less torque. This is ideal for cruising at higher speeds with better fuel efficiency.</a:t>
            </a:r>
            <a:br>
              <a:rPr lang="en-US" dirty="0"/>
            </a:br>
            <a:r>
              <a:rPr lang="en-US" dirty="0"/>
              <a:t>Example: 1:3 gear ratio (for every 1 rotation of the driving gear, the driven gear r</a:t>
            </a:r>
          </a:p>
          <a:p>
            <a:endParaRPr lang="en-US" dirty="0"/>
          </a:p>
        </p:txBody>
      </p:sp>
      <p:pic>
        <p:nvPicPr>
          <p:cNvPr id="5" name="Picture 4">
            <a:extLst>
              <a:ext uri="{FF2B5EF4-FFF2-40B4-BE49-F238E27FC236}">
                <a16:creationId xmlns:a16="http://schemas.microsoft.com/office/drawing/2014/main" id="{70CEBA0F-32E9-A424-6CCD-1206ED07F91D}"/>
              </a:ext>
            </a:extLst>
          </p:cNvPr>
          <p:cNvPicPr>
            <a:picLocks noChangeAspect="1"/>
          </p:cNvPicPr>
          <p:nvPr/>
        </p:nvPicPr>
        <p:blipFill>
          <a:blip r:embed="rId3"/>
          <a:stretch>
            <a:fillRect/>
          </a:stretch>
        </p:blipFill>
        <p:spPr>
          <a:xfrm>
            <a:off x="5686812" y="5157192"/>
            <a:ext cx="6159904" cy="1177511"/>
          </a:xfrm>
          <a:prstGeom prst="rect">
            <a:avLst/>
          </a:prstGeom>
        </p:spPr>
      </p:pic>
      <p:pic>
        <p:nvPicPr>
          <p:cNvPr id="9220" name="Picture 4" descr="Gear Ratio Vector Illustration. Labeled Physical Formula Explanation Scheme  Stock Vector - Illustration of isolated, bicycle: 161639813">
            <a:extLst>
              <a:ext uri="{FF2B5EF4-FFF2-40B4-BE49-F238E27FC236}">
                <a16:creationId xmlns:a16="http://schemas.microsoft.com/office/drawing/2014/main" id="{FAA2FABD-8CB5-9BB2-A9AB-D9FA8F3CD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6632"/>
            <a:ext cx="5248981" cy="487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9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D871570-FBB8-F282-1B97-65C16AE6C6F4}"/>
              </a:ext>
            </a:extLst>
          </p:cNvPr>
          <p:cNvSpPr>
            <a:spLocks noGrp="1"/>
          </p:cNvSpPr>
          <p:nvPr>
            <p:ph type="ctrTitle"/>
          </p:nvPr>
        </p:nvSpPr>
        <p:spPr>
          <a:xfrm>
            <a:off x="371790" y="3933056"/>
            <a:ext cx="11090276" cy="747897"/>
          </a:xfrm>
        </p:spPr>
        <p:txBody>
          <a:bodyPr/>
          <a:lstStyle/>
          <a:p>
            <a:r>
              <a:rPr lang="en-US" dirty="0"/>
              <a:t>4. Concepts Of Physics</a:t>
            </a:r>
          </a:p>
        </p:txBody>
      </p:sp>
      <p:sp>
        <p:nvSpPr>
          <p:cNvPr id="2" name="Sous-titre 1">
            <a:extLst>
              <a:ext uri="{FF2B5EF4-FFF2-40B4-BE49-F238E27FC236}">
                <a16:creationId xmlns:a16="http://schemas.microsoft.com/office/drawing/2014/main" id="{4F18DD32-924E-CE9C-91B0-4F30CCE1B6F9}"/>
              </a:ext>
            </a:extLst>
          </p:cNvPr>
          <p:cNvSpPr>
            <a:spLocks noGrp="1"/>
          </p:cNvSpPr>
          <p:nvPr>
            <p:ph type="subTitle" idx="1"/>
          </p:nvPr>
        </p:nvSpPr>
        <p:spPr>
          <a:xfrm>
            <a:off x="407368" y="4687713"/>
            <a:ext cx="11090276" cy="1015663"/>
          </a:xfrm>
        </p:spPr>
        <p:txBody>
          <a:bodyPr/>
          <a:lstStyle/>
          <a:p>
            <a:r>
              <a:rPr lang="en-US" sz="2000" dirty="0"/>
              <a:t>1. Newtons Laws Of Motion </a:t>
            </a:r>
          </a:p>
          <a:p>
            <a:r>
              <a:rPr lang="en-US" sz="2000" dirty="0"/>
              <a:t>2. Rolling Resistance </a:t>
            </a:r>
          </a:p>
          <a:p>
            <a:endParaRPr lang="en-US" dirty="0"/>
          </a:p>
        </p:txBody>
      </p:sp>
      <p:sp>
        <p:nvSpPr>
          <p:cNvPr id="5" name="ZoneTexte 4">
            <a:extLst>
              <a:ext uri="{FF2B5EF4-FFF2-40B4-BE49-F238E27FC236}">
                <a16:creationId xmlns:a16="http://schemas.microsoft.com/office/drawing/2014/main" id="{C4EEF18A-CE15-3B5B-3556-2DDC634FD885}"/>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133832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IN" dirty="0"/>
              <a:t>Newton's Laws of Motion</a:t>
            </a: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414971" y="1243013"/>
            <a:ext cx="5313706" cy="4352544"/>
          </a:xfrm>
        </p:spPr>
        <p:txBody>
          <a:bodyPr anchor="t">
            <a:noAutofit/>
          </a:bodyPr>
          <a:lstStyle/>
          <a:p>
            <a:r>
              <a:rPr lang="en-US" sz="1600" b="1" kern="1200" dirty="0"/>
              <a:t>1. First Law (Law of Inertia):</a:t>
            </a:r>
          </a:p>
          <a:p>
            <a:r>
              <a:rPr lang="en-US" sz="1600" kern="1200" dirty="0"/>
              <a:t>The first law states:</a:t>
            </a:r>
            <a:br>
              <a:rPr lang="en-US" sz="1600" kern="1200" dirty="0"/>
            </a:br>
            <a:r>
              <a:rPr lang="en-US" sz="1600" i="1" kern="1200" dirty="0"/>
              <a:t>An object will remain at rest, or in uniform motion in a straight line, unless acted upon by an external force.</a:t>
            </a:r>
          </a:p>
          <a:p>
            <a:endParaRPr lang="en-US" sz="1600" i="1" kern="1200" dirty="0"/>
          </a:p>
          <a:p>
            <a:r>
              <a:rPr lang="en-US" sz="1600" b="1" kern="1200" dirty="0"/>
              <a:t>Example in Vehicle Dynamics:</a:t>
            </a:r>
            <a:endParaRPr lang="en-US" sz="1600" kern="1200" dirty="0"/>
          </a:p>
          <a:p>
            <a:pPr>
              <a:buFont typeface="Arial" panose="020B0604020202020204" pitchFamily="34" charset="0"/>
              <a:buChar char="•"/>
            </a:pPr>
            <a:r>
              <a:rPr lang="en-US" sz="1600" b="1" kern="1200" dirty="0"/>
              <a:t>Braking:</a:t>
            </a:r>
            <a:r>
              <a:rPr lang="en-US" sz="1600" kern="1200" dirty="0"/>
              <a:t> When you apply brakes to a moving car, the car will decelerate and eventually stop due to the external force of friction between the tires and the road surface.</a:t>
            </a:r>
          </a:p>
          <a:p>
            <a:pPr>
              <a:buFont typeface="Arial" panose="020B0604020202020204" pitchFamily="34" charset="0"/>
              <a:buChar char="•"/>
            </a:pPr>
            <a:r>
              <a:rPr lang="en-US" sz="1600" b="1" kern="1200" dirty="0"/>
              <a:t>Turning:</a:t>
            </a:r>
            <a:r>
              <a:rPr lang="en-US" sz="1600" kern="1200" dirty="0"/>
              <a:t> A vehicle will continue to travel straight ahead unless the steering input provides an external force to change its direction.</a:t>
            </a:r>
          </a:p>
          <a:p>
            <a:pPr>
              <a:buFont typeface="Arial" panose="020B0604020202020204" pitchFamily="34" charset="0"/>
              <a:buChar char="•"/>
            </a:pPr>
            <a:endParaRPr lang="en-US" sz="1600" kern="1200" dirty="0"/>
          </a:p>
          <a:p>
            <a:r>
              <a:rPr lang="en-US" sz="1600" b="1" kern="1200" dirty="0"/>
              <a:t>2. Second Law (Law of Acceleration):</a:t>
            </a:r>
          </a:p>
          <a:p>
            <a:r>
              <a:rPr lang="en-US" sz="1600" kern="1200" dirty="0"/>
              <a:t>The second law states:</a:t>
            </a:r>
            <a:br>
              <a:rPr lang="en-US" sz="1600" kern="1200" dirty="0"/>
            </a:br>
            <a:r>
              <a:rPr lang="en-US" sz="1600" i="1" kern="1200" dirty="0"/>
              <a:t>The acceleration of an object is directly proportional to the net force acting upon it and inversely proportional to its mass.</a:t>
            </a:r>
            <a:endParaRPr lang="en-US" sz="1600" kern="1200" dirty="0"/>
          </a:p>
          <a:p>
            <a:endParaRPr lang="en-US" sz="1600" kern="1200" dirty="0"/>
          </a:p>
          <a:p>
            <a:endParaRPr lang="en-US" sz="1600" i="1" kern="1200" dirty="0"/>
          </a:p>
          <a:p>
            <a:endParaRPr lang="en-US" sz="1600" kern="1200" dirty="0"/>
          </a:p>
          <a:p>
            <a:endParaRPr lang="en-US" sz="1600" kern="1200" dirty="0"/>
          </a:p>
        </p:txBody>
      </p:sp>
      <p:pic>
        <p:nvPicPr>
          <p:cNvPr id="4100" name="Picture 4" descr="The Newton's Laws of Motion: With Practical Examples | Khan Global Studies  Blogs">
            <a:extLst>
              <a:ext uri="{FF2B5EF4-FFF2-40B4-BE49-F238E27FC236}">
                <a16:creationId xmlns:a16="http://schemas.microsoft.com/office/drawing/2014/main" id="{35A4187A-5F1A-CDDA-47F9-E0FD669FA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1052513"/>
            <a:ext cx="5845668" cy="468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6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4971" y="404665"/>
            <a:ext cx="5545137" cy="6048524"/>
          </a:xfrm>
        </p:spPr>
        <p:txBody>
          <a:bodyPr>
            <a:normAutofit/>
          </a:bodyPr>
          <a:lstStyle/>
          <a:p>
            <a:pPr>
              <a:lnSpc>
                <a:spcPct val="90000"/>
              </a:lnSpc>
            </a:pPr>
            <a:r>
              <a:rPr lang="en-US" sz="1600" b="1" dirty="0"/>
              <a:t>Example in Vehicle Dynamics:</a:t>
            </a:r>
            <a:endParaRPr lang="en-US" sz="1600" dirty="0"/>
          </a:p>
          <a:p>
            <a:pPr>
              <a:lnSpc>
                <a:spcPct val="90000"/>
              </a:lnSpc>
              <a:buFont typeface="Arial" panose="020B0604020202020204" pitchFamily="34" charset="0"/>
              <a:buChar char="•"/>
            </a:pPr>
            <a:r>
              <a:rPr lang="en-US" sz="1600" b="1" dirty="0"/>
              <a:t>Acceleration:</a:t>
            </a:r>
            <a:r>
              <a:rPr lang="en-US" sz="1600" dirty="0"/>
              <a:t> When you press the accelerator pedal, the engine generates force to increase the car’s speed. A car with a smaller mass will accelerate faster than a heavier one with the same force applied.</a:t>
            </a:r>
          </a:p>
          <a:p>
            <a:pPr>
              <a:lnSpc>
                <a:spcPct val="90000"/>
              </a:lnSpc>
              <a:buFont typeface="Arial" panose="020B0604020202020204" pitchFamily="34" charset="0"/>
              <a:buChar char="•"/>
            </a:pPr>
            <a:r>
              <a:rPr lang="en-US" sz="1600" b="1" dirty="0"/>
              <a:t>Braking:</a:t>
            </a:r>
            <a:r>
              <a:rPr lang="en-US" sz="1600" dirty="0"/>
              <a:t> The braking force must overcome the vehicle's inertia to decelerate. A larger, heavier vehicle requires more braking force to stop.</a:t>
            </a:r>
          </a:p>
          <a:p>
            <a:pPr>
              <a:lnSpc>
                <a:spcPct val="90000"/>
              </a:lnSpc>
            </a:pPr>
            <a:endParaRPr lang="en-US" sz="1600" b="1" dirty="0"/>
          </a:p>
          <a:p>
            <a:pPr>
              <a:lnSpc>
                <a:spcPct val="90000"/>
              </a:lnSpc>
            </a:pPr>
            <a:r>
              <a:rPr lang="en-US" sz="1600" b="1" dirty="0"/>
              <a:t>3. Third Law (Action and Reaction):</a:t>
            </a:r>
          </a:p>
          <a:p>
            <a:pPr>
              <a:lnSpc>
                <a:spcPct val="90000"/>
              </a:lnSpc>
            </a:pPr>
            <a:r>
              <a:rPr lang="en-US" sz="1600" dirty="0"/>
              <a:t>The third law states:</a:t>
            </a:r>
            <a:br>
              <a:rPr lang="en-US" sz="1600" dirty="0"/>
            </a:br>
            <a:r>
              <a:rPr lang="en-US" sz="1600" i="1" dirty="0"/>
              <a:t>For every action, there is an equal and opposite reaction.</a:t>
            </a:r>
          </a:p>
          <a:p>
            <a:pPr>
              <a:lnSpc>
                <a:spcPct val="90000"/>
              </a:lnSpc>
            </a:pPr>
            <a:r>
              <a:rPr lang="en-US" sz="1600" b="1" dirty="0"/>
              <a:t>Example in Vehicle Dynamics:</a:t>
            </a:r>
            <a:endParaRPr lang="en-US" sz="1600" dirty="0"/>
          </a:p>
          <a:p>
            <a:pPr>
              <a:lnSpc>
                <a:spcPct val="90000"/>
              </a:lnSpc>
              <a:buFont typeface="Arial" panose="020B0604020202020204" pitchFamily="34" charset="0"/>
              <a:buChar char="•"/>
            </a:pPr>
            <a:r>
              <a:rPr lang="en-US" sz="1600" b="1" dirty="0"/>
              <a:t>Acceleration:</a:t>
            </a:r>
            <a:r>
              <a:rPr lang="en-US" sz="1600" dirty="0"/>
              <a:t> When a car accelerates, the tires push against the road, and the road exerts an equal and opposite force that propels the car forward.</a:t>
            </a:r>
          </a:p>
          <a:p>
            <a:pPr>
              <a:lnSpc>
                <a:spcPct val="90000"/>
              </a:lnSpc>
              <a:buFont typeface="Arial" panose="020B0604020202020204" pitchFamily="34" charset="0"/>
              <a:buChar char="•"/>
            </a:pPr>
            <a:r>
              <a:rPr lang="en-US" sz="1600" b="1" dirty="0"/>
              <a:t>Braking:</a:t>
            </a:r>
            <a:r>
              <a:rPr lang="en-US" sz="1600" dirty="0"/>
              <a:t> When you apply the brakes, the tires apply a braking force to the road, and the road pushes back with an equal force, bringing the vehicle to a stop.</a:t>
            </a:r>
          </a:p>
          <a:p>
            <a:pPr>
              <a:lnSpc>
                <a:spcPct val="90000"/>
              </a:lnSpc>
              <a:buFont typeface="Arial" panose="020B0604020202020204" pitchFamily="34" charset="0"/>
              <a:buChar char="•"/>
            </a:pPr>
            <a:r>
              <a:rPr lang="en-US" sz="1600" b="1" dirty="0"/>
              <a:t>Turning:</a:t>
            </a:r>
            <a:r>
              <a:rPr lang="en-US" sz="1600" dirty="0"/>
              <a:t> When a vehicle turns, the tires exert a force on the road surface, and the road surface exerts an equal and opposite force that changes the vehicle's direction.</a:t>
            </a:r>
          </a:p>
          <a:p>
            <a:pPr>
              <a:lnSpc>
                <a:spcPct val="90000"/>
              </a:lnSpc>
            </a:pPr>
            <a:endParaRPr lang="en-US" sz="1600" dirty="0"/>
          </a:p>
        </p:txBody>
      </p:sp>
      <p:pic>
        <p:nvPicPr>
          <p:cNvPr id="5124" name="Picture 4" descr="Newton's Laws of Motion">
            <a:extLst>
              <a:ext uri="{FF2B5EF4-FFF2-40B4-BE49-F238E27FC236}">
                <a16:creationId xmlns:a16="http://schemas.microsoft.com/office/drawing/2014/main" id="{EE0A15DA-5E3A-C7C9-78BB-563B15D7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44784"/>
            <a:ext cx="6153679"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18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b="1" dirty="0"/>
              <a:t>Rolling Resistance</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414971" y="1243013"/>
            <a:ext cx="5313706" cy="4352544"/>
          </a:xfrm>
        </p:spPr>
        <p:txBody>
          <a:bodyPr anchor="t">
            <a:normAutofit/>
          </a:bodyPr>
          <a:lstStyle/>
          <a:p>
            <a:pPr>
              <a:lnSpc>
                <a:spcPct val="90000"/>
              </a:lnSpc>
            </a:pPr>
            <a:r>
              <a:rPr lang="en-US" b="1" kern="1200" dirty="0"/>
              <a:t>Rolling resistance</a:t>
            </a:r>
            <a:r>
              <a:rPr lang="en-US" kern="1200" dirty="0"/>
              <a:t> (also known as rolling friction) is the force that resists the motion of a rolling object, such as a vehicle's tire, on a surface. Unlike sliding friction, which occurs when two surfaces slide past each other, rolling resistance is caused by the deformation of the tire as it rolls over the ground. This deformation leads to energy loss in the form of heat and reduces the efficiency of vehicle movement, impacting fuel consumption and overall performance.</a:t>
            </a:r>
          </a:p>
          <a:p>
            <a:pPr>
              <a:lnSpc>
                <a:spcPct val="90000"/>
              </a:lnSpc>
            </a:pPr>
            <a:r>
              <a:rPr lang="en-US" b="1" kern="1200" dirty="0"/>
              <a:t>Factors Affecting Rolling Resistance:</a:t>
            </a:r>
          </a:p>
          <a:p>
            <a:pPr>
              <a:lnSpc>
                <a:spcPct val="90000"/>
              </a:lnSpc>
              <a:buFont typeface="+mj-lt"/>
              <a:buAutoNum type="arabicPeriod"/>
            </a:pPr>
            <a:r>
              <a:rPr lang="en-US" b="1" kern="1200" dirty="0"/>
              <a:t>Tire Material and Construction:</a:t>
            </a:r>
            <a:r>
              <a:rPr lang="en-US" kern="1200" dirty="0"/>
              <a:t> The composition of the tire material plays a significant role in rolling resistance. Tires made of soft, flexible materials tend to deform more, resulting in higher rolling resistance. Harder or stiffer tire compounds, such as those found in performance or low-resistance tires, deform less, reducing energy loss.</a:t>
            </a:r>
          </a:p>
          <a:p>
            <a:pPr>
              <a:lnSpc>
                <a:spcPct val="90000"/>
              </a:lnSpc>
              <a:buFont typeface="+mj-lt"/>
              <a:buAutoNum type="arabicPeriod"/>
            </a:pPr>
            <a:r>
              <a:rPr lang="en-US" b="1" kern="1200" dirty="0"/>
              <a:t>Tire Pressure:</a:t>
            </a:r>
            <a:r>
              <a:rPr lang="en-US" kern="1200" dirty="0"/>
              <a:t> Low tire pressure increases the contact area between the tire and the road, which causes more deformation and thus higher rolling resistance. Proper tire inflation is crucial for minimizing rolling resistance and maximizing fuel efficiency. Under-inflated tires lead to higher energy losses due to excessive tire deformation.</a:t>
            </a:r>
          </a:p>
          <a:p>
            <a:pPr>
              <a:lnSpc>
                <a:spcPct val="90000"/>
              </a:lnSpc>
            </a:pPr>
            <a:endParaRPr lang="en-US" kern="1200" dirty="0"/>
          </a:p>
        </p:txBody>
      </p:sp>
      <p:pic>
        <p:nvPicPr>
          <p:cNvPr id="8194" name="Picture 2" descr="Rolling Resistance Force Equations and Calculator">
            <a:extLst>
              <a:ext uri="{FF2B5EF4-FFF2-40B4-BE49-F238E27FC236}">
                <a16:creationId xmlns:a16="http://schemas.microsoft.com/office/drawing/2014/main" id="{99592EC5-0F8A-F0E5-6B55-9E505A48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40" r="14162" b="-1"/>
          <a:stretch/>
        </p:blipFill>
        <p:spPr bwMode="auto">
          <a:xfrm>
            <a:off x="6109677" y="1243013"/>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9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b="1" dirty="0"/>
              <a:t>Rolling Resistance</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414971" y="1243013"/>
            <a:ext cx="5313706" cy="4352544"/>
          </a:xfrm>
        </p:spPr>
        <p:txBody>
          <a:bodyPr anchor="t">
            <a:normAutofit/>
          </a:bodyPr>
          <a:lstStyle/>
          <a:p>
            <a:pPr marL="342900" indent="-342900">
              <a:lnSpc>
                <a:spcPct val="90000"/>
              </a:lnSpc>
              <a:buFont typeface="+mj-lt"/>
              <a:buAutoNum type="arabicPeriod" startAt="3"/>
            </a:pPr>
            <a:r>
              <a:rPr lang="en-US" b="1" kern="1200" dirty="0"/>
              <a:t>Tire Width:</a:t>
            </a:r>
            <a:r>
              <a:rPr lang="en-US" kern="1200" dirty="0"/>
              <a:t> Wider tires typically have a larger contact patch with the road, which can lead to higher rolling resistance because more of the tire surface is deformed. However, wider tires can also improve grip, especially for high-performance or off-road vehicles, so there is often a trade-off between rolling resistance and handling performance.</a:t>
            </a:r>
          </a:p>
          <a:p>
            <a:pPr marL="342900" indent="-342900">
              <a:lnSpc>
                <a:spcPct val="90000"/>
              </a:lnSpc>
              <a:buFont typeface="+mj-lt"/>
              <a:buAutoNum type="arabicPeriod" startAt="3"/>
            </a:pPr>
            <a:r>
              <a:rPr lang="en-US" b="1" kern="1200" dirty="0"/>
              <a:t>Road Surface:</a:t>
            </a:r>
            <a:r>
              <a:rPr lang="en-US" kern="1200" dirty="0"/>
              <a:t> The texture and material of the road surface affect rolling resistance. Rougher, uneven surfaces cause more tire deformation than smooth roads, increasing rolling resistance. For instance, driving on gravel or dirt roads results in higher resistance compared to smooth asphalt highways.</a:t>
            </a:r>
          </a:p>
          <a:p>
            <a:pPr marL="342900" indent="-342900">
              <a:lnSpc>
                <a:spcPct val="90000"/>
              </a:lnSpc>
              <a:buFont typeface="+mj-lt"/>
              <a:buAutoNum type="arabicPeriod" startAt="3"/>
            </a:pPr>
            <a:r>
              <a:rPr lang="en-US" b="1" kern="1200" dirty="0"/>
              <a:t>Tire Temperature:</a:t>
            </a:r>
            <a:r>
              <a:rPr lang="en-US" kern="1200" dirty="0"/>
              <a:t> As tires heat up from continuous rolling, the material becomes softer, which can increase rolling resistance. Higher temperatures often lead to more tire deformation, especially under heavy loads or at high speeds.</a:t>
            </a:r>
          </a:p>
          <a:p>
            <a:pPr marL="342900" indent="-342900">
              <a:lnSpc>
                <a:spcPct val="90000"/>
              </a:lnSpc>
              <a:buFont typeface="+mj-lt"/>
              <a:buAutoNum type="arabicPeriod" startAt="3"/>
            </a:pPr>
            <a:endParaRPr lang="en-US" kern="1200" dirty="0"/>
          </a:p>
        </p:txBody>
      </p:sp>
      <p:pic>
        <p:nvPicPr>
          <p:cNvPr id="8194" name="Picture 2" descr="Rolling Resistance Force Equations and Calculator">
            <a:extLst>
              <a:ext uri="{FF2B5EF4-FFF2-40B4-BE49-F238E27FC236}">
                <a16:creationId xmlns:a16="http://schemas.microsoft.com/office/drawing/2014/main" id="{99592EC5-0F8A-F0E5-6B55-9E505A48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40" r="14162" b="-1"/>
          <a:stretch/>
        </p:blipFill>
        <p:spPr bwMode="auto">
          <a:xfrm>
            <a:off x="6109677" y="1243013"/>
            <a:ext cx="5313706" cy="4352544"/>
          </a:xfrm>
          <a:prstGeom prst="rect">
            <a:avLst/>
          </a:prstGeom>
          <a:solidFill>
            <a:srgbClr val="FFFFFF"/>
          </a:solidFill>
        </p:spPr>
      </p:pic>
    </p:spTree>
    <p:extLst>
      <p:ext uri="{BB962C8B-B14F-4D97-AF65-F5344CB8AC3E}">
        <p14:creationId xmlns:p14="http://schemas.microsoft.com/office/powerpoint/2010/main" val="390741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a:extLst>
              <a:ext uri="{FF2B5EF4-FFF2-40B4-BE49-F238E27FC236}">
                <a16:creationId xmlns:a16="http://schemas.microsoft.com/office/drawing/2014/main" id="{3425ECA8-B8E1-57A4-1556-C42AB7F7881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5568" y="1045245"/>
            <a:ext cx="8281358" cy="6858000"/>
          </a:xfrm>
          <a:prstGeom prst="rect">
            <a:avLst/>
          </a:prstGeom>
        </p:spPr>
      </p:pic>
      <p:sp>
        <p:nvSpPr>
          <p:cNvPr id="2" name="Espace réservé du texte 1">
            <a:extLst>
              <a:ext uri="{FF2B5EF4-FFF2-40B4-BE49-F238E27FC236}">
                <a16:creationId xmlns:a16="http://schemas.microsoft.com/office/drawing/2014/main" id="{1764FE9C-DDC0-AD7A-4A0D-EE34FF3A533D}"/>
              </a:ext>
            </a:extLst>
          </p:cNvPr>
          <p:cNvSpPr>
            <a:spLocks noGrp="1"/>
          </p:cNvSpPr>
          <p:nvPr>
            <p:ph type="title" idx="4294967295"/>
          </p:nvPr>
        </p:nvSpPr>
        <p:spPr>
          <a:xfrm>
            <a:off x="427038" y="3427492"/>
            <a:ext cx="11356975" cy="1107996"/>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mj-lt"/>
                <a:ea typeface="+mn-ea"/>
                <a:cs typeface="+mn-cs"/>
              </a:rPr>
              <a:t>5. Vehicle Load Cases</a:t>
            </a:r>
          </a:p>
        </p:txBody>
      </p:sp>
      <p:sp>
        <p:nvSpPr>
          <p:cNvPr id="4" name="ZoneTexte 3">
            <a:extLst>
              <a:ext uri="{FF2B5EF4-FFF2-40B4-BE49-F238E27FC236}">
                <a16:creationId xmlns:a16="http://schemas.microsoft.com/office/drawing/2014/main" id="{90B1240D-4636-F6A0-5053-9212FE785F5D}"/>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
        <p:nvSpPr>
          <p:cNvPr id="5" name="TextBox 4">
            <a:extLst>
              <a:ext uri="{FF2B5EF4-FFF2-40B4-BE49-F238E27FC236}">
                <a16:creationId xmlns:a16="http://schemas.microsoft.com/office/drawing/2014/main" id="{FDF083FA-74DC-8780-A00D-BE73201CFE57}"/>
              </a:ext>
            </a:extLst>
          </p:cNvPr>
          <p:cNvSpPr txBox="1"/>
          <p:nvPr/>
        </p:nvSpPr>
        <p:spPr>
          <a:xfrm>
            <a:off x="623392" y="4472896"/>
            <a:ext cx="7056784" cy="1756508"/>
          </a:xfrm>
          <a:prstGeom prst="rect">
            <a:avLst/>
          </a:prstGeom>
          <a:noFill/>
        </p:spPr>
        <p:txBody>
          <a:bodyPr vert="horz" wrap="square" lIns="90000" tIns="46800" rIns="90000" bIns="46800" rtlCol="0" anchor="ctr">
            <a:spAutoFit/>
          </a:bodyPr>
          <a:lstStyle/>
          <a:p>
            <a:pPr algn="l">
              <a:spcBef>
                <a:spcPct val="0"/>
              </a:spcBef>
            </a:pPr>
            <a:r>
              <a:rPr lang="en-US" dirty="0">
                <a:solidFill>
                  <a:schemeClr val="bg1"/>
                </a:solidFill>
              </a:rPr>
              <a:t>1. Statis Load </a:t>
            </a:r>
          </a:p>
          <a:p>
            <a:pPr algn="l">
              <a:spcBef>
                <a:spcPct val="0"/>
              </a:spcBef>
            </a:pPr>
            <a:r>
              <a:rPr lang="en-US" dirty="0">
                <a:solidFill>
                  <a:schemeClr val="bg1"/>
                </a:solidFill>
              </a:rPr>
              <a:t>2. Accelerating And Braking</a:t>
            </a:r>
          </a:p>
          <a:p>
            <a:pPr algn="l">
              <a:spcBef>
                <a:spcPct val="0"/>
              </a:spcBef>
            </a:pPr>
            <a:r>
              <a:rPr lang="en-US" dirty="0">
                <a:solidFill>
                  <a:schemeClr val="bg1"/>
                </a:solidFill>
              </a:rPr>
              <a:t>3. External Loads</a:t>
            </a:r>
          </a:p>
          <a:p>
            <a:pPr algn="l">
              <a:spcBef>
                <a:spcPct val="0"/>
              </a:spcBef>
            </a:pPr>
            <a:r>
              <a:rPr lang="en-US" dirty="0">
                <a:solidFill>
                  <a:schemeClr val="bg1"/>
                </a:solidFill>
              </a:rPr>
              <a:t>4. Aerodynamic Loads</a:t>
            </a:r>
          </a:p>
          <a:p>
            <a:pPr algn="l">
              <a:spcBef>
                <a:spcPct val="0"/>
              </a:spcBef>
            </a:pPr>
            <a:r>
              <a:rPr lang="en-US" dirty="0">
                <a:solidFill>
                  <a:schemeClr val="bg1"/>
                </a:solidFill>
              </a:rPr>
              <a:t>5. Cornering Loads</a:t>
            </a:r>
          </a:p>
          <a:p>
            <a:pPr algn="l">
              <a:spcBef>
                <a:spcPct val="0"/>
              </a:spcBef>
            </a:pPr>
            <a:endParaRPr lang="en-IN" dirty="0">
              <a:solidFill>
                <a:schemeClr val="bg1"/>
              </a:solidFill>
            </a:endParaRPr>
          </a:p>
        </p:txBody>
      </p:sp>
    </p:spTree>
    <p:extLst>
      <p:ext uri="{BB962C8B-B14F-4D97-AF65-F5344CB8AC3E}">
        <p14:creationId xmlns:p14="http://schemas.microsoft.com/office/powerpoint/2010/main" val="200578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US" b="1" dirty="0"/>
              <a:t>Vehicle Load Cases</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396782" y="836712"/>
            <a:ext cx="10667770" cy="4829080"/>
          </a:xfrm>
        </p:spPr>
        <p:txBody>
          <a:bodyPr/>
          <a:lstStyle/>
          <a:p>
            <a:r>
              <a:rPr lang="en-US" sz="1600" dirty="0"/>
              <a:t>In vehicle dynamics, load cases refer to various forces and conditions a vehicle experiences during different driving scenarios. Understanding these loads is critical for optimizing vehicle design, safety, and performance. The main load cases include static loads, dynamic loads from acceleration and braking, external loads, aerodynamic forces, and cornering loads.</a:t>
            </a:r>
          </a:p>
          <a:p>
            <a:endParaRPr lang="en-US" sz="1600" dirty="0"/>
          </a:p>
          <a:p>
            <a:r>
              <a:rPr lang="en-US" sz="2800" b="1" dirty="0"/>
              <a:t>1. Static Load</a:t>
            </a:r>
          </a:p>
          <a:p>
            <a:r>
              <a:rPr lang="en-US" sz="1600" b="1" dirty="0"/>
              <a:t>Static load</a:t>
            </a:r>
            <a:r>
              <a:rPr lang="en-US" sz="1600" dirty="0"/>
              <a:t> refers to the forces acting on the vehicle when it is stationary or moving at a constant speed without any acceleration or deceleration. These loads primarily come from the vehicle's weight, which is due to gravity, and are distributed across the tires, suspension, and chassis.</a:t>
            </a:r>
          </a:p>
          <a:p>
            <a:pPr>
              <a:buFont typeface="Arial" panose="020B0604020202020204" pitchFamily="34" charset="0"/>
              <a:buChar char="•"/>
            </a:pPr>
            <a:r>
              <a:rPr lang="en-US" sz="1600" b="1" dirty="0"/>
              <a:t>Weight Distribution:</a:t>
            </a:r>
            <a:r>
              <a:rPr lang="en-US" sz="1600" dirty="0"/>
              <a:t> The weight of the vehicle is supported by the tires, and the distribution of this weight between the front and rear axles is critical for maintaining balance and stability. Uneven weight distribution can cause uneven tire wear and affect handling.</a:t>
            </a:r>
          </a:p>
          <a:p>
            <a:pPr>
              <a:buFont typeface="Arial" panose="020B0604020202020204" pitchFamily="34" charset="0"/>
              <a:buChar char="•"/>
            </a:pPr>
            <a:r>
              <a:rPr lang="en-US" sz="1600" b="1" dirty="0"/>
              <a:t>Effect on Suspension:</a:t>
            </a:r>
            <a:r>
              <a:rPr lang="en-US" sz="1600" dirty="0"/>
              <a:t> Static load influences how the suspension system is designed to absorb weight and prevent the vehicle from bottoming out under its own weight. The spring rates, damping forces, and shock absorber settings are selected based on the static load characteristics.</a:t>
            </a:r>
          </a:p>
          <a:p>
            <a:endParaRPr lang="en-US" sz="1600" b="1" dirty="0"/>
          </a:p>
          <a:p>
            <a:r>
              <a:rPr lang="en-US" sz="1600" b="1" dirty="0"/>
              <a:t>Example in Vehicle Dynamics:</a:t>
            </a:r>
            <a:endParaRPr lang="en-US" sz="1600" dirty="0"/>
          </a:p>
          <a:p>
            <a:pPr>
              <a:buFont typeface="Arial" panose="020B0604020202020204" pitchFamily="34" charset="0"/>
              <a:buChar char="•"/>
            </a:pPr>
            <a:r>
              <a:rPr lang="en-US" sz="1600" dirty="0"/>
              <a:t>A car that is parked on flat ground experiences a static load distributed evenly (or unevenly, depending on the design). The suspension must be designed to support the vehicle's weight without excessive deflection or sag.</a:t>
            </a:r>
          </a:p>
          <a:p>
            <a:pPr>
              <a:buFont typeface="Arial" panose="020B0604020202020204" pitchFamily="34" charset="0"/>
              <a:buChar char="•"/>
            </a:pPr>
            <a:endParaRPr lang="en-US" sz="1600" dirty="0"/>
          </a:p>
          <a:p>
            <a:endParaRPr lang="en-US" sz="1600" dirty="0"/>
          </a:p>
          <a:p>
            <a:endParaRPr lang="en-US" sz="1600" dirty="0"/>
          </a:p>
        </p:txBody>
      </p:sp>
    </p:spTree>
    <p:extLst>
      <p:ext uri="{BB962C8B-B14F-4D97-AF65-F5344CB8AC3E}">
        <p14:creationId xmlns:p14="http://schemas.microsoft.com/office/powerpoint/2010/main" val="346013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US" b="1" dirty="0"/>
              <a:t>2. Accelerating and Braking Loads</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1479" y="908720"/>
            <a:ext cx="11369042" cy="4829080"/>
          </a:xfrm>
        </p:spPr>
        <p:txBody>
          <a:bodyPr/>
          <a:lstStyle/>
          <a:p>
            <a:r>
              <a:rPr lang="en-US" sz="1600" dirty="0"/>
              <a:t>When a vehicle accelerates or brakes, dynamic forces come into play. These forces affect the weight distribution and the interaction between the tires and the road.</a:t>
            </a:r>
          </a:p>
          <a:p>
            <a:endParaRPr lang="en-US" sz="1600" dirty="0"/>
          </a:p>
          <a:p>
            <a:pPr>
              <a:buFont typeface="Arial" panose="020B0604020202020204" pitchFamily="34" charset="0"/>
              <a:buChar char="•"/>
            </a:pPr>
            <a:r>
              <a:rPr lang="en-US" sz="1600" b="1" dirty="0"/>
              <a:t>Accelerating Loads:</a:t>
            </a:r>
            <a:r>
              <a:rPr lang="en-US" sz="1600" dirty="0"/>
              <a:t> During acceleration, the vehicle's inertia causes a shift in weight towards the rear. The rear tires experience an increase in load, which enhances traction, while the front tires experience a reduction in load, which can reduce braking ability.</a:t>
            </a:r>
          </a:p>
          <a:p>
            <a:pPr>
              <a:buFont typeface="Arial" panose="020B0604020202020204" pitchFamily="34" charset="0"/>
              <a:buChar char="•"/>
            </a:pPr>
            <a:r>
              <a:rPr lang="en-US" sz="1600" b="1" dirty="0"/>
              <a:t>Braking Loads:</a:t>
            </a:r>
            <a:r>
              <a:rPr lang="en-US" sz="1600" dirty="0"/>
              <a:t> During braking, the weight shifts forward, increasing the load on the front tires. This is why most vehicles have larger braking systems at the front, as the front brakes need to handle more of the braking force. If braking forces exceed the available friction between the tires and the road, the vehicle can skid.</a:t>
            </a:r>
          </a:p>
          <a:p>
            <a:endParaRPr lang="en-US" sz="1600" b="1" dirty="0"/>
          </a:p>
          <a:p>
            <a:r>
              <a:rPr lang="en-US" sz="1600" b="1" dirty="0"/>
              <a:t>Example in Vehicle Dynamics:</a:t>
            </a:r>
            <a:endParaRPr lang="en-US" sz="1600" dirty="0"/>
          </a:p>
          <a:p>
            <a:pPr>
              <a:buFont typeface="Arial" panose="020B0604020202020204" pitchFamily="34" charset="0"/>
              <a:buChar char="•"/>
            </a:pPr>
            <a:r>
              <a:rPr lang="en-US" sz="1600" dirty="0"/>
              <a:t>When a car accelerates quickly, the rear of the vehicle experiences a higher load on the rear tires, increasing the traction and allowing the car to move forward.</a:t>
            </a:r>
          </a:p>
          <a:p>
            <a:pPr>
              <a:buFont typeface="Arial" panose="020B0604020202020204" pitchFamily="34" charset="0"/>
              <a:buChar char="•"/>
            </a:pPr>
            <a:r>
              <a:rPr lang="en-US" sz="1600" dirty="0"/>
              <a:t>During hard braking, the front tires bear more weight, so the braking system is designed to handle more force to stop the vehicle efficiently.</a:t>
            </a:r>
          </a:p>
          <a:p>
            <a:endParaRPr lang="en-US" sz="1600" dirty="0"/>
          </a:p>
        </p:txBody>
      </p:sp>
      <p:pic>
        <p:nvPicPr>
          <p:cNvPr id="10242" name="Picture 2" descr="Solution | Moving Load Analysis">
            <a:extLst>
              <a:ext uri="{FF2B5EF4-FFF2-40B4-BE49-F238E27FC236}">
                <a16:creationId xmlns:a16="http://schemas.microsoft.com/office/drawing/2014/main" id="{324A14D0-31C7-7A05-AC45-8930344A3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5157192"/>
            <a:ext cx="7200800"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28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b="1" dirty="0"/>
              <a:t>3. External Loads</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414971" y="1243013"/>
            <a:ext cx="5313706" cy="4352544"/>
          </a:xfrm>
        </p:spPr>
        <p:txBody>
          <a:bodyPr anchor="t">
            <a:normAutofit/>
          </a:bodyPr>
          <a:lstStyle/>
          <a:p>
            <a:pPr>
              <a:lnSpc>
                <a:spcPct val="90000"/>
              </a:lnSpc>
            </a:pPr>
            <a:r>
              <a:rPr lang="en-US" kern="1200"/>
              <a:t>External loads refer to forces applied to the vehicle from external sources, such as passengers, cargo, and environmental conditions like wind or road irregularities.</a:t>
            </a:r>
          </a:p>
          <a:p>
            <a:pPr>
              <a:lnSpc>
                <a:spcPct val="90000"/>
              </a:lnSpc>
            </a:pPr>
            <a:endParaRPr lang="en-US" kern="1200"/>
          </a:p>
          <a:p>
            <a:pPr>
              <a:lnSpc>
                <a:spcPct val="90000"/>
              </a:lnSpc>
              <a:buFont typeface="Arial" panose="020B0604020202020204" pitchFamily="34" charset="0"/>
              <a:buChar char="•"/>
            </a:pPr>
            <a:r>
              <a:rPr lang="en-US" b="1" kern="1200"/>
              <a:t>Passenger and Cargo Load:</a:t>
            </a:r>
            <a:r>
              <a:rPr lang="en-US" kern="1200"/>
              <a:t> The weight of passengers and cargo affects the overall weight of the vehicle and its distribution. Heavier cargo or more passengers will increase the load on the vehicle, potentially affecting handling, fuel efficiency, and suspension performance.</a:t>
            </a:r>
          </a:p>
          <a:p>
            <a:pPr>
              <a:lnSpc>
                <a:spcPct val="90000"/>
              </a:lnSpc>
              <a:buFont typeface="Arial" panose="020B0604020202020204" pitchFamily="34" charset="0"/>
              <a:buChar char="•"/>
            </a:pPr>
            <a:r>
              <a:rPr lang="en-US" b="1" kern="1200"/>
              <a:t>Wind Loads:</a:t>
            </a:r>
            <a:r>
              <a:rPr lang="en-US" kern="1200"/>
              <a:t> Crosswinds and gusts of wind can impose additional forces on a vehicle, especially at higher speeds. Wind loads can cause yawing (side-to-side motion) or affect the vehicle's stability, especially for larger or taller vehicles.</a:t>
            </a:r>
          </a:p>
          <a:p>
            <a:pPr>
              <a:lnSpc>
                <a:spcPct val="90000"/>
              </a:lnSpc>
            </a:pPr>
            <a:endParaRPr lang="en-US" b="1" kern="1200"/>
          </a:p>
          <a:p>
            <a:pPr>
              <a:lnSpc>
                <a:spcPct val="90000"/>
              </a:lnSpc>
            </a:pPr>
            <a:r>
              <a:rPr lang="en-US" b="1" kern="1200"/>
              <a:t>Example in Vehicle Dynamics:</a:t>
            </a:r>
            <a:endParaRPr lang="en-US" kern="1200"/>
          </a:p>
          <a:p>
            <a:pPr>
              <a:lnSpc>
                <a:spcPct val="90000"/>
              </a:lnSpc>
              <a:buFont typeface="Arial" panose="020B0604020202020204" pitchFamily="34" charset="0"/>
              <a:buChar char="•"/>
            </a:pPr>
            <a:r>
              <a:rPr lang="en-US" kern="1200"/>
              <a:t>A loaded truck with cargo in the rear will have different handling characteristics than an unloaded truck. The cargo adds weight, changes the weight distribution, and can affect the handling and braking performance.</a:t>
            </a:r>
          </a:p>
          <a:p>
            <a:pPr>
              <a:lnSpc>
                <a:spcPct val="90000"/>
              </a:lnSpc>
            </a:pPr>
            <a:endParaRPr lang="en-US" kern="1200"/>
          </a:p>
        </p:txBody>
      </p:sp>
      <p:pic>
        <p:nvPicPr>
          <p:cNvPr id="8" name="Picture 7">
            <a:extLst>
              <a:ext uri="{FF2B5EF4-FFF2-40B4-BE49-F238E27FC236}">
                <a16:creationId xmlns:a16="http://schemas.microsoft.com/office/drawing/2014/main" id="{DE526B27-7DBC-4625-077B-C328784A7F8E}"/>
              </a:ext>
            </a:extLst>
          </p:cNvPr>
          <p:cNvPicPr>
            <a:picLocks noChangeAspect="1"/>
          </p:cNvPicPr>
          <p:nvPr/>
        </p:nvPicPr>
        <p:blipFill>
          <a:blip r:embed="rId2"/>
          <a:srcRect t="2798" r="2" b="2"/>
          <a:stretch/>
        </p:blipFill>
        <p:spPr>
          <a:xfrm>
            <a:off x="6109677" y="1243013"/>
            <a:ext cx="5313706" cy="4352544"/>
          </a:xfrm>
          <a:prstGeom prst="rect">
            <a:avLst/>
          </a:prstGeom>
          <a:noFill/>
        </p:spPr>
      </p:pic>
    </p:spTree>
    <p:extLst>
      <p:ext uri="{BB962C8B-B14F-4D97-AF65-F5344CB8AC3E}">
        <p14:creationId xmlns:p14="http://schemas.microsoft.com/office/powerpoint/2010/main" val="428663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11EB-6283-40F4-AF28-479304873225}"/>
              </a:ext>
            </a:extLst>
          </p:cNvPr>
          <p:cNvSpPr>
            <a:spLocks noGrp="1"/>
          </p:cNvSpPr>
          <p:nvPr>
            <p:ph type="title"/>
          </p:nvPr>
        </p:nvSpPr>
        <p:spPr/>
        <p:txBody>
          <a:bodyPr/>
          <a:lstStyle/>
          <a:p>
            <a:r>
              <a:rPr lang="en-US" dirty="0">
                <a:solidFill>
                  <a:srgbClr val="A6001A"/>
                </a:solidFill>
                <a:latin typeface="+mn-lt"/>
              </a:rPr>
              <a:t>Content:</a:t>
            </a:r>
          </a:p>
        </p:txBody>
      </p:sp>
      <p:sp>
        <p:nvSpPr>
          <p:cNvPr id="3" name="Text Placeholder 2">
            <a:extLst>
              <a:ext uri="{FF2B5EF4-FFF2-40B4-BE49-F238E27FC236}">
                <a16:creationId xmlns:a16="http://schemas.microsoft.com/office/drawing/2014/main" id="{EEED96DD-0340-48A5-BA08-9D1265F1B26F}"/>
              </a:ext>
            </a:extLst>
          </p:cNvPr>
          <p:cNvSpPr>
            <a:spLocks noGrp="1"/>
          </p:cNvSpPr>
          <p:nvPr>
            <p:ph type="body" sz="quarter" idx="4294967295"/>
          </p:nvPr>
        </p:nvSpPr>
        <p:spPr>
          <a:xfrm>
            <a:off x="414971" y="1340768"/>
            <a:ext cx="10292035" cy="4851400"/>
          </a:xfrm>
        </p:spPr>
        <p:txBody>
          <a:bodyPr/>
          <a:lstStyle/>
          <a:p>
            <a:pPr marL="228600" indent="-228600">
              <a:buFont typeface="+mj-lt"/>
              <a:buAutoNum type="arabicPeriod"/>
            </a:pPr>
            <a:r>
              <a:rPr lang="en-US" sz="2000" dirty="0"/>
              <a:t>Introduction </a:t>
            </a:r>
          </a:p>
          <a:p>
            <a:pPr marL="228600" indent="-228600">
              <a:buFont typeface="+mj-lt"/>
              <a:buAutoNum type="arabicPeriod"/>
            </a:pPr>
            <a:r>
              <a:rPr lang="en-US" sz="2000" dirty="0"/>
              <a:t>Automotive System </a:t>
            </a:r>
          </a:p>
          <a:p>
            <a:pPr marL="228600" indent="-228600">
              <a:buFont typeface="+mj-lt"/>
              <a:buAutoNum type="arabicPeriod"/>
            </a:pPr>
            <a:r>
              <a:rPr lang="en-US" sz="2000" dirty="0"/>
              <a:t>Concepts Of Automotive Engineering</a:t>
            </a:r>
          </a:p>
          <a:p>
            <a:pPr marL="228600" indent="-228600">
              <a:buFont typeface="+mj-lt"/>
              <a:buAutoNum type="arabicPeriod"/>
            </a:pPr>
            <a:r>
              <a:rPr lang="en-US" sz="2000" dirty="0"/>
              <a:t>Concepts Of Physics</a:t>
            </a:r>
          </a:p>
          <a:p>
            <a:pPr marL="228600" indent="-228600">
              <a:buFont typeface="+mj-lt"/>
              <a:buAutoNum type="arabicPeriod"/>
            </a:pPr>
            <a:r>
              <a:rPr lang="en-US" sz="2000" dirty="0"/>
              <a:t>Vehicle Load Cases</a:t>
            </a:r>
          </a:p>
          <a:p>
            <a:pPr marL="228600" indent="-228600">
              <a:buFont typeface="+mj-lt"/>
              <a:buAutoNum type="arabicPeriod"/>
            </a:pPr>
            <a:r>
              <a:rPr lang="en-US" sz="2000" dirty="0"/>
              <a:t>Tire Mechanics</a:t>
            </a:r>
          </a:p>
          <a:p>
            <a:pPr marL="228600" indent="-228600">
              <a:buFont typeface="+mj-lt"/>
              <a:buAutoNum type="arabicPeriod"/>
            </a:pPr>
            <a:r>
              <a:rPr lang="en-US" sz="2000" dirty="0"/>
              <a:t>Introduction To Suspension</a:t>
            </a:r>
          </a:p>
          <a:p>
            <a:pPr marL="228600" indent="-228600">
              <a:buFont typeface="+mj-lt"/>
              <a:buAutoNum type="arabicPeriod"/>
            </a:pPr>
            <a:r>
              <a:rPr lang="en-US" sz="2000" dirty="0"/>
              <a:t>Longitudinal Dynamics</a:t>
            </a:r>
          </a:p>
          <a:p>
            <a:pPr marL="228600" indent="-228600">
              <a:buFont typeface="+mj-lt"/>
              <a:buAutoNum type="arabicPeriod"/>
            </a:pPr>
            <a:r>
              <a:rPr lang="en-US" sz="2000" dirty="0"/>
              <a:t>Lateral Dynamics</a:t>
            </a:r>
          </a:p>
          <a:p>
            <a:pPr marL="228600" indent="-228600">
              <a:buFont typeface="+mj-lt"/>
              <a:buAutoNum type="arabicPeriod"/>
            </a:pPr>
            <a:r>
              <a:rPr lang="en-US" sz="2000" dirty="0"/>
              <a:t>Handling And Steering Performance </a:t>
            </a:r>
          </a:p>
          <a:p>
            <a:pPr marL="228600" indent="-228600">
              <a:buFont typeface="+mj-lt"/>
              <a:buAutoNum type="arabicPeriod"/>
            </a:pPr>
            <a:r>
              <a:rPr lang="en-US" sz="2000" dirty="0"/>
              <a:t>Vertical Dynamics</a:t>
            </a:r>
          </a:p>
          <a:p>
            <a:pPr marL="228600" indent="-228600">
              <a:buFont typeface="+mj-lt"/>
              <a:buAutoNum type="arabicPeriod"/>
            </a:pPr>
            <a:r>
              <a:rPr lang="en-US" sz="2000" dirty="0"/>
              <a:t>Roll Over </a:t>
            </a:r>
          </a:p>
          <a:p>
            <a:pPr marL="228600" indent="-228600">
              <a:buFont typeface="+mj-lt"/>
              <a:buAutoNum type="arabicPeriod"/>
            </a:pPr>
            <a:endParaRPr lang="en-US" sz="1100" dirty="0"/>
          </a:p>
          <a:p>
            <a:endParaRPr lang="en-US" sz="1100" dirty="0"/>
          </a:p>
        </p:txBody>
      </p:sp>
    </p:spTree>
    <p:extLst>
      <p:ext uri="{BB962C8B-B14F-4D97-AF65-F5344CB8AC3E}">
        <p14:creationId xmlns:p14="http://schemas.microsoft.com/office/powerpoint/2010/main" val="192910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b="1" dirty="0"/>
              <a:t>4. Aerodynamic Loads</a:t>
            </a:r>
            <a:br>
              <a:rPr lang="en-US"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414971" y="1243013"/>
            <a:ext cx="5313706" cy="4352544"/>
          </a:xfrm>
        </p:spPr>
        <p:txBody>
          <a:bodyPr anchor="t">
            <a:normAutofit/>
          </a:bodyPr>
          <a:lstStyle/>
          <a:p>
            <a:pPr>
              <a:lnSpc>
                <a:spcPct val="90000"/>
              </a:lnSpc>
            </a:pPr>
            <a:r>
              <a:rPr lang="en-US" kern="1200" dirty="0"/>
              <a:t>Aerodynamic loads are the forces acting on a vehicle due to air resistance (drag) and downforce, which are particularly relevant at high speeds.</a:t>
            </a:r>
          </a:p>
          <a:p>
            <a:pPr>
              <a:lnSpc>
                <a:spcPct val="90000"/>
              </a:lnSpc>
            </a:pPr>
            <a:endParaRPr lang="en-US" kern="1200" dirty="0"/>
          </a:p>
          <a:p>
            <a:pPr>
              <a:lnSpc>
                <a:spcPct val="90000"/>
              </a:lnSpc>
              <a:buFont typeface="Arial" panose="020B0604020202020204" pitchFamily="34" charset="0"/>
              <a:buChar char="•"/>
            </a:pPr>
            <a:r>
              <a:rPr lang="en-US" b="1" kern="1200" dirty="0"/>
              <a:t>Drag Force:</a:t>
            </a:r>
            <a:r>
              <a:rPr lang="en-US" kern="1200" dirty="0"/>
              <a:t> This is the resistance encountered by the vehicle as it moves through the air. The faster the vehicle moves, the higher the drag force, which requires more engine power to overcome. Aerodynamic design plays a major role in reducing drag and improving fuel efficiency.</a:t>
            </a:r>
          </a:p>
          <a:p>
            <a:pPr>
              <a:lnSpc>
                <a:spcPct val="90000"/>
              </a:lnSpc>
              <a:buFont typeface="Arial" panose="020B0604020202020204" pitchFamily="34" charset="0"/>
              <a:buChar char="•"/>
            </a:pPr>
            <a:r>
              <a:rPr lang="en-US" b="1" kern="1200" dirty="0"/>
              <a:t>Downforce:</a:t>
            </a:r>
            <a:r>
              <a:rPr lang="en-US" kern="1200" dirty="0"/>
              <a:t> This is the vertical force that pushes the vehicle towards the road, increasing tire grip and stability. Race cars, for example, are designed with spoilers and diffusers to generate downforce, improving cornering performance and preventing the car from lifting off the ground at high speeds.</a:t>
            </a:r>
          </a:p>
          <a:p>
            <a:pPr>
              <a:lnSpc>
                <a:spcPct val="90000"/>
              </a:lnSpc>
            </a:pPr>
            <a:endParaRPr lang="en-US" b="1" kern="1200" dirty="0"/>
          </a:p>
          <a:p>
            <a:pPr>
              <a:lnSpc>
                <a:spcPct val="90000"/>
              </a:lnSpc>
            </a:pPr>
            <a:r>
              <a:rPr lang="en-US" b="1" kern="1200" dirty="0"/>
              <a:t>Example in Vehicle Dynamics:</a:t>
            </a:r>
            <a:endParaRPr lang="en-US" kern="1200" dirty="0"/>
          </a:p>
          <a:p>
            <a:pPr>
              <a:lnSpc>
                <a:spcPct val="90000"/>
              </a:lnSpc>
              <a:buFont typeface="Arial" panose="020B0604020202020204" pitchFamily="34" charset="0"/>
              <a:buChar char="•"/>
            </a:pPr>
            <a:r>
              <a:rPr lang="en-US" kern="1200" dirty="0"/>
              <a:t>A sports car at high speed will generate downforce, which pushes the car towards the ground and increases tire grip, allowing for faster cornering. However, this increases drag, requiring more power to maintain speed.</a:t>
            </a:r>
          </a:p>
          <a:p>
            <a:pPr>
              <a:lnSpc>
                <a:spcPct val="90000"/>
              </a:lnSpc>
            </a:pPr>
            <a:endParaRPr lang="en-US" kern="1200" dirty="0"/>
          </a:p>
        </p:txBody>
      </p:sp>
      <p:pic>
        <p:nvPicPr>
          <p:cNvPr id="11266" name="Picture 2" descr="Aerodynamic Lift - an overview | ScienceDirect Topics">
            <a:extLst>
              <a:ext uri="{FF2B5EF4-FFF2-40B4-BE49-F238E27FC236}">
                <a16:creationId xmlns:a16="http://schemas.microsoft.com/office/drawing/2014/main" id="{AFC2EDD6-6356-1B9C-812A-94C7003B5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3631"/>
          <a:stretch/>
        </p:blipFill>
        <p:spPr bwMode="auto">
          <a:xfrm>
            <a:off x="6109678" y="1196752"/>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48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5"/>
          </p:nvPr>
        </p:nvSpPr>
        <p:spPr>
          <a:xfrm>
            <a:off x="411175" y="1086545"/>
            <a:ext cx="6764946" cy="4360862"/>
          </a:xfrm>
        </p:spPr>
        <p:txBody>
          <a:bodyPr wrap="square">
            <a:normAutofit fontScale="92500" lnSpcReduction="10000"/>
          </a:bodyPr>
          <a:lstStyle/>
          <a:p>
            <a:r>
              <a:rPr lang="en-US" dirty="0"/>
              <a:t>Cornering loads occur when a vehicle turns. These loads are generated by the forces acting on the vehicle due to its inertia and the tires' friction with the road during a turn.</a:t>
            </a:r>
          </a:p>
          <a:p>
            <a:endParaRPr lang="en-US" dirty="0"/>
          </a:p>
          <a:p>
            <a:pPr>
              <a:buFont typeface="Arial" panose="020B0604020202020204" pitchFamily="34" charset="0"/>
              <a:buChar char="•"/>
            </a:pPr>
            <a:r>
              <a:rPr lang="en-US" b="1" dirty="0"/>
              <a:t>Centripetal Force:</a:t>
            </a:r>
            <a:r>
              <a:rPr lang="en-US" dirty="0"/>
              <a:t> During a turn, the vehicle must exert an inward force (centripetal force) to change direction. The tires experience lateral forces that push them sideways, which can cause the vehicle to experience body roll or understeer/oversteer depending on the load distribution and tire traction.</a:t>
            </a:r>
          </a:p>
          <a:p>
            <a:pPr>
              <a:buFont typeface="Arial" panose="020B0604020202020204" pitchFamily="34" charset="0"/>
              <a:buChar char="•"/>
            </a:pPr>
            <a:r>
              <a:rPr lang="en-US" b="1" dirty="0"/>
              <a:t>Weight Transfer in Cornering:</a:t>
            </a:r>
            <a:r>
              <a:rPr lang="en-US" dirty="0"/>
              <a:t> As the vehicle turns, weight is transferred to the outside tires, increasing the load on those tires and reducing the load on the inside tires. The suspension must be designed to handle these forces, maintaining balance and stability during the turn.</a:t>
            </a:r>
          </a:p>
          <a:p>
            <a:endParaRPr lang="en-US" b="1" dirty="0"/>
          </a:p>
          <a:p>
            <a:r>
              <a:rPr lang="en-US" b="1" dirty="0"/>
              <a:t>Example in Vehicle Dynamics:</a:t>
            </a:r>
            <a:endParaRPr lang="en-US" dirty="0"/>
          </a:p>
          <a:p>
            <a:pPr>
              <a:buFont typeface="Arial" panose="020B0604020202020204" pitchFamily="34" charset="0"/>
              <a:buChar char="•"/>
            </a:pPr>
            <a:r>
              <a:rPr lang="en-US" dirty="0"/>
              <a:t>In a sharp turn, the vehicle’s outer tires will experience more load, which can lead to understeer (loss of grip at the front tires) or oversteer (loss of grip at the rear tires). Proper weight distribution and suspension setup are crucial for balanced cornering performance.</a:t>
            </a:r>
          </a:p>
          <a:p>
            <a:endParaRPr lang="en-US" dirty="0"/>
          </a:p>
        </p:txBody>
      </p:sp>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b">
            <a:normAutofit/>
          </a:bodyPr>
          <a:lstStyle/>
          <a:p>
            <a:r>
              <a:rPr lang="en-US" b="1" dirty="0"/>
              <a:t>5. Cornering Loads</a:t>
            </a:r>
            <a:br>
              <a:rPr lang="en-US" b="1" dirty="0"/>
            </a:br>
            <a:endParaRPr lang="en-US" dirty="0"/>
          </a:p>
        </p:txBody>
      </p:sp>
      <p:pic>
        <p:nvPicPr>
          <p:cNvPr id="25602" name="Picture 2" descr="Cornering – Transport Informations Service">
            <a:extLst>
              <a:ext uri="{FF2B5EF4-FFF2-40B4-BE49-F238E27FC236}">
                <a16:creationId xmlns:a16="http://schemas.microsoft.com/office/drawing/2014/main" id="{0D436994-9179-F39E-D7CC-8B1568349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659" y="1933736"/>
            <a:ext cx="3514725" cy="29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978490-6900-F861-F8AC-DB521F6BEAC9}"/>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3719736" y="2203004"/>
            <a:ext cx="10632504" cy="4316859"/>
          </a:xfrm>
          <a:prstGeom prst="rect">
            <a:avLst/>
          </a:prstGeom>
        </p:spPr>
      </p:pic>
      <p:sp>
        <p:nvSpPr>
          <p:cNvPr id="2" name="Espace réservé du texte 1">
            <a:extLst>
              <a:ext uri="{FF2B5EF4-FFF2-40B4-BE49-F238E27FC236}">
                <a16:creationId xmlns:a16="http://schemas.microsoft.com/office/drawing/2014/main" id="{2C19A364-95FF-7777-6607-2555DD1DC3EA}"/>
              </a:ext>
            </a:extLst>
          </p:cNvPr>
          <p:cNvSpPr>
            <a:spLocks noGrp="1"/>
          </p:cNvSpPr>
          <p:nvPr>
            <p:ph type="title" idx="4294967295"/>
          </p:nvPr>
        </p:nvSpPr>
        <p:spPr>
          <a:xfrm>
            <a:off x="427038" y="3427492"/>
            <a:ext cx="11356975" cy="1107996"/>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0" dirty="0">
                <a:solidFill>
                  <a:schemeClr val="bg1"/>
                </a:solidFill>
                <a:latin typeface="Ubuntu Light" panose="020B0304030602030204" pitchFamily="34" charset="0"/>
                <a:ea typeface="+mn-ea"/>
                <a:cs typeface="+mn-cs"/>
              </a:rPr>
              <a:t>6. Tire Mechanics</a:t>
            </a:r>
            <a:endParaRPr kumimoji="0" lang="en-US" sz="8000" b="0" u="none" strike="noStrike" kern="1200" cap="none" spc="0" normalizeH="0" baseline="0" noProof="0" dirty="0">
              <a:ln>
                <a:noFill/>
              </a:ln>
              <a:solidFill>
                <a:schemeClr val="bg1"/>
              </a:solidFill>
              <a:effectLst/>
              <a:uLnTx/>
              <a:uFillTx/>
              <a:latin typeface="Ubuntu Light" panose="020B0304030602030204" pitchFamily="34" charset="0"/>
              <a:ea typeface="+mn-ea"/>
              <a:cs typeface="+mn-cs"/>
            </a:endParaRPr>
          </a:p>
        </p:txBody>
      </p:sp>
      <p:sp>
        <p:nvSpPr>
          <p:cNvPr id="3" name="ZoneTexte 2">
            <a:extLst>
              <a:ext uri="{FF2B5EF4-FFF2-40B4-BE49-F238E27FC236}">
                <a16:creationId xmlns:a16="http://schemas.microsoft.com/office/drawing/2014/main" id="{A3860B41-BFE5-611F-ECE4-4D7BD311E8B9}"/>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
        <p:nvSpPr>
          <p:cNvPr id="5" name="TextBox 4">
            <a:extLst>
              <a:ext uri="{FF2B5EF4-FFF2-40B4-BE49-F238E27FC236}">
                <a16:creationId xmlns:a16="http://schemas.microsoft.com/office/drawing/2014/main" id="{5826A5D8-8314-7751-6D7C-EEDF3BB6FFB9}"/>
              </a:ext>
            </a:extLst>
          </p:cNvPr>
          <p:cNvSpPr txBox="1"/>
          <p:nvPr/>
        </p:nvSpPr>
        <p:spPr>
          <a:xfrm>
            <a:off x="427038" y="4751056"/>
            <a:ext cx="7469162" cy="956288"/>
          </a:xfrm>
          <a:prstGeom prst="rect">
            <a:avLst/>
          </a:prstGeom>
          <a:noFill/>
        </p:spPr>
        <p:txBody>
          <a:bodyPr vert="horz" wrap="square" lIns="90000" tIns="46800" rIns="90000" bIns="46800" rtlCol="0" anchor="ctr">
            <a:spAutoFit/>
          </a:bodyPr>
          <a:lstStyle/>
          <a:p>
            <a:pPr algn="l">
              <a:spcBef>
                <a:spcPct val="0"/>
              </a:spcBef>
            </a:pPr>
            <a:r>
              <a:rPr lang="en-US" sz="1400" dirty="0">
                <a:solidFill>
                  <a:schemeClr val="bg1"/>
                </a:solidFill>
              </a:rPr>
              <a:t>1.Tires Construction And Importance </a:t>
            </a:r>
          </a:p>
          <a:p>
            <a:pPr algn="l">
              <a:spcBef>
                <a:spcPct val="0"/>
              </a:spcBef>
            </a:pPr>
            <a:r>
              <a:rPr lang="en-US" sz="1400" dirty="0">
                <a:solidFill>
                  <a:schemeClr val="bg1"/>
                </a:solidFill>
              </a:rPr>
              <a:t>2. Viscos Elastic Behavior Of Rubber</a:t>
            </a:r>
          </a:p>
          <a:p>
            <a:pPr algn="l">
              <a:spcBef>
                <a:spcPct val="0"/>
              </a:spcBef>
            </a:pPr>
            <a:r>
              <a:rPr lang="en-US" sz="1400" dirty="0">
                <a:solidFill>
                  <a:schemeClr val="bg1"/>
                </a:solidFill>
              </a:rPr>
              <a:t>3.Factor Of Rolling Resistance </a:t>
            </a:r>
          </a:p>
          <a:p>
            <a:pPr algn="l">
              <a:spcBef>
                <a:spcPct val="0"/>
              </a:spcBef>
            </a:pPr>
            <a:r>
              <a:rPr lang="en-US" sz="1400" dirty="0">
                <a:solidFill>
                  <a:schemeClr val="bg1"/>
                </a:solidFill>
              </a:rPr>
              <a:t>4.Tire Effects</a:t>
            </a:r>
            <a:endParaRPr lang="en-IN" sz="1400" dirty="0">
              <a:solidFill>
                <a:schemeClr val="bg1"/>
              </a:solidFill>
            </a:endParaRPr>
          </a:p>
        </p:txBody>
      </p:sp>
    </p:spTree>
    <p:extLst>
      <p:ext uri="{BB962C8B-B14F-4D97-AF65-F5344CB8AC3E}">
        <p14:creationId xmlns:p14="http://schemas.microsoft.com/office/powerpoint/2010/main" val="206739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US" dirty="0"/>
              <a:t>Tire Mechanics</a:t>
            </a:r>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1479" y="1196752"/>
            <a:ext cx="11369042" cy="4829080"/>
          </a:xfrm>
        </p:spPr>
        <p:txBody>
          <a:bodyPr/>
          <a:lstStyle/>
          <a:p>
            <a:r>
              <a:rPr lang="en-US" dirty="0"/>
              <a:t>Tire mechanics is an essential part of vehicle dynamics, as tires play a crucial role in the performance, safety, and efficiency of a vehicle. Understanding tire construction, material behavior, rolling resistance, and their effects on vehicle performance helps in optimizing both handling and fuel efficiency. Below are some critical aspects of tire mechanics:</a:t>
            </a:r>
          </a:p>
          <a:p>
            <a:endParaRPr lang="en-US" dirty="0"/>
          </a:p>
          <a:p>
            <a:r>
              <a:rPr lang="en-US" sz="1800" b="1" dirty="0"/>
              <a:t>1. Tire Construction and Importance</a:t>
            </a:r>
          </a:p>
          <a:p>
            <a:r>
              <a:rPr lang="en-US" dirty="0"/>
              <a:t>Tires are one of the most critical components of a vehicle, connecting the vehicle to the road. Their construction is complex and engineered to balance several factors, including durability, safety, performance, and fuel efficiency. A typical tire consists of multiple layers, each designed to handle specific stresses and conditions.</a:t>
            </a:r>
          </a:p>
          <a:p>
            <a:pPr>
              <a:buFont typeface="Arial" panose="020B0604020202020204" pitchFamily="34" charset="0"/>
              <a:buChar char="•"/>
            </a:pPr>
            <a:r>
              <a:rPr lang="en-US" b="1" dirty="0"/>
              <a:t>Tire Layers:</a:t>
            </a:r>
            <a:endParaRPr lang="en-US" dirty="0"/>
          </a:p>
          <a:p>
            <a:pPr marL="742950" lvl="1" indent="-285750">
              <a:buFont typeface="Arial" panose="020B0604020202020204" pitchFamily="34" charset="0"/>
              <a:buChar char="•"/>
            </a:pPr>
            <a:r>
              <a:rPr lang="en-US" b="1" dirty="0"/>
              <a:t>Tread:</a:t>
            </a:r>
            <a:r>
              <a:rPr lang="en-US" dirty="0"/>
              <a:t> The outermost layer of the tire that comes into direct contact with the road. It is made from a rubber compound designed for traction, wear resistance, and comfort. The tread pattern helps channel water away from the tire to reduce hydroplaning.</a:t>
            </a:r>
          </a:p>
          <a:p>
            <a:pPr marL="742950" lvl="1" indent="-285750">
              <a:buFont typeface="Arial" panose="020B0604020202020204" pitchFamily="34" charset="0"/>
              <a:buChar char="•"/>
            </a:pPr>
            <a:r>
              <a:rPr lang="en-US" b="1" dirty="0"/>
              <a:t>Belt Plies:</a:t>
            </a:r>
            <a:r>
              <a:rPr lang="en-US" dirty="0"/>
              <a:t> These are layers of steel or fabric placed beneath the tread. They provide strength, rigidity, and improve tire longevity, contributing to the tire's handling capabilities.</a:t>
            </a:r>
          </a:p>
          <a:p>
            <a:pPr marL="742950" lvl="1" indent="-285750">
              <a:buFont typeface="Arial" panose="020B0604020202020204" pitchFamily="34" charset="0"/>
              <a:buChar char="•"/>
            </a:pPr>
            <a:r>
              <a:rPr lang="en-US" b="1" dirty="0"/>
              <a:t>Sidewall:</a:t>
            </a:r>
            <a:r>
              <a:rPr lang="en-US" dirty="0"/>
              <a:t> The sidewall is the part of the tire that connects the tread to the bead. It provides flexibility and strength, protecting the inner layers from impacts and helping the tire withstand various loads.</a:t>
            </a:r>
          </a:p>
          <a:p>
            <a:pPr marL="742950" lvl="1" indent="-285750">
              <a:buFont typeface="Arial" panose="020B0604020202020204" pitchFamily="34" charset="0"/>
              <a:buChar char="•"/>
            </a:pPr>
            <a:r>
              <a:rPr lang="en-US" b="1" dirty="0"/>
              <a:t>Bead:</a:t>
            </a:r>
            <a:r>
              <a:rPr lang="en-US" dirty="0"/>
              <a:t> The bead is the part of the tire that forms a tight seal around the rim. It ensures that the tire stays in place on the wheel during operation.</a:t>
            </a:r>
          </a:p>
          <a:p>
            <a:pPr marL="742950" lvl="1" indent="-285750">
              <a:buFont typeface="Arial" panose="020B0604020202020204" pitchFamily="34" charset="0"/>
              <a:buChar char="•"/>
            </a:pPr>
            <a:r>
              <a:rPr lang="en-US" b="1" dirty="0"/>
              <a:t>Inner Liner:</a:t>
            </a:r>
            <a:r>
              <a:rPr lang="en-US" dirty="0"/>
              <a:t> This is a rubber layer that holds air inside the tire and helps maintain tire pressure by preventing air leakage.</a:t>
            </a:r>
          </a:p>
        </p:txBody>
      </p:sp>
    </p:spTree>
    <p:extLst>
      <p:ext uri="{BB962C8B-B14F-4D97-AF65-F5344CB8AC3E}">
        <p14:creationId xmlns:p14="http://schemas.microsoft.com/office/powerpoint/2010/main" val="2105971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263352" y="116632"/>
            <a:ext cx="11369042" cy="5904508"/>
          </a:xfrm>
        </p:spPr>
        <p:txBody>
          <a:bodyPr/>
          <a:lstStyle/>
          <a:p>
            <a:r>
              <a:rPr lang="en-US" sz="2800" b="1" dirty="0"/>
              <a:t>2. Viscoelastic Behavior of Rubber</a:t>
            </a:r>
          </a:p>
          <a:p>
            <a:endParaRPr lang="en-US" dirty="0"/>
          </a:p>
          <a:p>
            <a:r>
              <a:rPr lang="en-US" dirty="0"/>
              <a:t>Rubber, the primary material used in tire construction, exhibits </a:t>
            </a:r>
            <a:r>
              <a:rPr lang="en-US" b="1" dirty="0"/>
              <a:t>viscoelastic behavior</a:t>
            </a:r>
            <a:r>
              <a:rPr lang="en-US" dirty="0"/>
              <a:t>, meaning it has both </a:t>
            </a:r>
            <a:r>
              <a:rPr lang="en-US" b="1" dirty="0"/>
              <a:t>viscous</a:t>
            </a:r>
            <a:r>
              <a:rPr lang="en-US" dirty="0"/>
              <a:t> (resistance to flow) and </a:t>
            </a:r>
            <a:r>
              <a:rPr lang="en-US" b="1" dirty="0"/>
              <a:t>elastic</a:t>
            </a:r>
            <a:r>
              <a:rPr lang="en-US" dirty="0"/>
              <a:t> (ability to return to its original shape) properties. The combination of these two behaviors significantly affects tire performance, particularly in terms of grip, ride comfort, and rolling resistance.</a:t>
            </a:r>
          </a:p>
          <a:p>
            <a:pPr>
              <a:buFont typeface="Arial" panose="020B0604020202020204" pitchFamily="34" charset="0"/>
              <a:buChar char="•"/>
            </a:pPr>
            <a:r>
              <a:rPr lang="en-US" b="1" dirty="0"/>
              <a:t>Elastic Component:</a:t>
            </a:r>
            <a:r>
              <a:rPr lang="en-US" dirty="0"/>
              <a:t> The elastic behavior refers to the tire’s ability to deform under load and return to its original shape. This is crucial for maintaining the tire's contact with the road, which influences traction and handling.</a:t>
            </a:r>
          </a:p>
          <a:p>
            <a:pPr>
              <a:buFont typeface="Arial" panose="020B0604020202020204" pitchFamily="34" charset="0"/>
              <a:buChar char="•"/>
            </a:pPr>
            <a:r>
              <a:rPr lang="en-US" b="1" dirty="0"/>
              <a:t>Viscous Component:</a:t>
            </a:r>
            <a:r>
              <a:rPr lang="en-US" dirty="0"/>
              <a:t> The viscous behavior relates to how the rubber resists deformation under load over time. As tires roll, the friction between the tire and road causes internal friction within the rubber, converting kinetic energy into heat. This process is responsible for rolling resistance, which reduces fuel efficiency.</a:t>
            </a:r>
          </a:p>
          <a:p>
            <a:pPr>
              <a:buFont typeface="Arial" panose="020B0604020202020204" pitchFamily="34" charset="0"/>
              <a:buChar char="•"/>
            </a:pPr>
            <a:r>
              <a:rPr lang="en-US" b="1" dirty="0"/>
              <a:t>Effect on Tire Performance:</a:t>
            </a:r>
            <a:endParaRPr lang="en-US" dirty="0"/>
          </a:p>
          <a:p>
            <a:pPr marL="742950" lvl="1" indent="-285750">
              <a:buFont typeface="Arial" panose="020B0604020202020204" pitchFamily="34" charset="0"/>
              <a:buChar char="•"/>
            </a:pPr>
            <a:r>
              <a:rPr lang="en-US" b="1" dirty="0"/>
              <a:t>Traction and Grip:</a:t>
            </a:r>
            <a:r>
              <a:rPr lang="en-US" dirty="0"/>
              <a:t> The elastic properties of rubber allow the tire to conform to the surface, enhancing grip, especially in dry conditions.</a:t>
            </a:r>
          </a:p>
          <a:p>
            <a:pPr marL="742950" lvl="1" indent="-285750">
              <a:buFont typeface="Arial" panose="020B0604020202020204" pitchFamily="34" charset="0"/>
              <a:buChar char="•"/>
            </a:pPr>
            <a:r>
              <a:rPr lang="en-US" b="1" dirty="0"/>
              <a:t>Wear and Durability:</a:t>
            </a:r>
            <a:r>
              <a:rPr lang="en-US" dirty="0"/>
              <a:t> The viscous component contributes to wear, especially under high temperatures, as the internal friction leads to heat buildup and tread wear.</a:t>
            </a:r>
          </a:p>
          <a:p>
            <a:pPr marL="742950" lvl="1" indent="-285750">
              <a:buFont typeface="Arial" panose="020B0604020202020204" pitchFamily="34" charset="0"/>
              <a:buChar char="•"/>
            </a:pPr>
            <a:r>
              <a:rPr lang="en-US" b="1" dirty="0"/>
              <a:t>Comfort and Noise:</a:t>
            </a:r>
            <a:r>
              <a:rPr lang="en-US" dirty="0"/>
              <a:t> The combination of elasticity and viscosity also influences ride comfort. Softer rubber compounds (more elastic) can provide a smoother ride but may wear out faster, while harder compounds (less elastic) are more durable but can result in a harsher ride.</a:t>
            </a:r>
          </a:p>
          <a:p>
            <a:r>
              <a:rPr lang="en-US" b="1" dirty="0"/>
              <a:t>Example in Vehicle Dynamics:</a:t>
            </a:r>
            <a:endParaRPr lang="en-US" dirty="0"/>
          </a:p>
          <a:p>
            <a:pPr>
              <a:buFont typeface="Arial" panose="020B0604020202020204" pitchFamily="34" charset="0"/>
              <a:buChar char="•"/>
            </a:pPr>
            <a:r>
              <a:rPr lang="en-US" dirty="0"/>
              <a:t>A high-performance tire with a softer, more elastic rubber compound provides excellent grip on dry roads but may wear out faster compared to an all-season tire with a harder compound.</a:t>
            </a:r>
          </a:p>
          <a:p>
            <a:endParaRPr lang="en-US" dirty="0"/>
          </a:p>
        </p:txBody>
      </p:sp>
    </p:spTree>
    <p:extLst>
      <p:ext uri="{BB962C8B-B14F-4D97-AF65-F5344CB8AC3E}">
        <p14:creationId xmlns:p14="http://schemas.microsoft.com/office/powerpoint/2010/main" val="3594021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551384" y="260648"/>
            <a:ext cx="11369042" cy="4829080"/>
          </a:xfrm>
        </p:spPr>
        <p:txBody>
          <a:bodyPr/>
          <a:lstStyle/>
          <a:p>
            <a:r>
              <a:rPr lang="en-US" sz="3200" b="1" dirty="0"/>
              <a:t>3. Factors of Rolling Resistance</a:t>
            </a:r>
          </a:p>
          <a:p>
            <a:r>
              <a:rPr lang="en-US" b="1" dirty="0"/>
              <a:t>Rolling resistance</a:t>
            </a:r>
            <a:r>
              <a:rPr lang="en-US" dirty="0"/>
              <a:t> is the force that opposes the motion of a tire rolling on a surface. It is a key factor affecting vehicle fuel efficiency and performance. Rolling resistance occurs due to the deformation of the tire as it rolls under the vehicle's weight. The tire’s contact patch with the road surface causes the tire to flatten, which requires energy.</a:t>
            </a:r>
          </a:p>
          <a:p>
            <a:r>
              <a:rPr lang="en-US" dirty="0"/>
              <a:t>Several factors influence rolling resistance:</a:t>
            </a:r>
          </a:p>
          <a:p>
            <a:pPr>
              <a:buFont typeface="Arial" panose="020B0604020202020204" pitchFamily="34" charset="0"/>
              <a:buChar char="•"/>
            </a:pPr>
            <a:r>
              <a:rPr lang="en-US" b="1" dirty="0"/>
              <a:t>Tire Construction:</a:t>
            </a:r>
            <a:r>
              <a:rPr lang="en-US" dirty="0"/>
              <a:t> Tires with stiffer sidewalls or more rigid belts tend to deform less and thus have lower rolling resistance. Softer tires with more flex, like those designed for comfort or off-road use, tend to have higher rolling resistance.</a:t>
            </a:r>
          </a:p>
          <a:p>
            <a:pPr>
              <a:buFont typeface="Arial" panose="020B0604020202020204" pitchFamily="34" charset="0"/>
              <a:buChar char="•"/>
            </a:pPr>
            <a:r>
              <a:rPr lang="en-US" b="1" dirty="0"/>
              <a:t>Tire Pressure:</a:t>
            </a:r>
            <a:r>
              <a:rPr lang="en-US" dirty="0"/>
              <a:t> Lower tire pressure increases the contact area between the tire and the road, causing more deformation and higher rolling resistance. Properly inflated tires help minimize rolling resistance.</a:t>
            </a:r>
          </a:p>
          <a:p>
            <a:pPr>
              <a:buFont typeface="Arial" panose="020B0604020202020204" pitchFamily="34" charset="0"/>
              <a:buChar char="•"/>
            </a:pPr>
            <a:r>
              <a:rPr lang="en-US" b="1" dirty="0"/>
              <a:t>Tire Material:</a:t>
            </a:r>
            <a:r>
              <a:rPr lang="en-US" dirty="0"/>
              <a:t> The type of rubber and its compounds used in the tire significantly affect rolling resistance. Tires with high-silica compounds have lower rolling resistance compared to tires made from traditional carbon black compounds.</a:t>
            </a:r>
          </a:p>
          <a:p>
            <a:pPr>
              <a:buFont typeface="Arial" panose="020B0604020202020204" pitchFamily="34" charset="0"/>
              <a:buChar char="•"/>
            </a:pPr>
            <a:r>
              <a:rPr lang="en-US" b="1" dirty="0"/>
              <a:t>Road Surface:</a:t>
            </a:r>
            <a:r>
              <a:rPr lang="en-US" dirty="0"/>
              <a:t> The smoother the road surface, the lower the rolling resistance. Rough, uneven surfaces cause the tire to deform more, increasing energy loss. </a:t>
            </a:r>
          </a:p>
          <a:p>
            <a:pPr>
              <a:buFont typeface="Arial" panose="020B0604020202020204" pitchFamily="34" charset="0"/>
              <a:buChar char="•"/>
            </a:pPr>
            <a:r>
              <a:rPr lang="en-US" b="1" dirty="0"/>
              <a:t>Example in Vehicle Dynamics:</a:t>
            </a:r>
            <a:endParaRPr lang="en-US" dirty="0"/>
          </a:p>
          <a:p>
            <a:pPr>
              <a:buFont typeface="Arial" panose="020B0604020202020204" pitchFamily="34" charset="0"/>
              <a:buChar char="•"/>
            </a:pPr>
            <a:r>
              <a:rPr lang="en-US" dirty="0"/>
              <a:t>Tires with low rolling resistance, such as those found on hybrid or electric vehicles, reduce energy losses and improve fuel efficiency, particularly on highways.</a:t>
            </a:r>
          </a:p>
          <a:p>
            <a:endParaRPr lang="en-US" dirty="0"/>
          </a:p>
        </p:txBody>
      </p:sp>
      <p:pic>
        <p:nvPicPr>
          <p:cNvPr id="8" name="Picture 7">
            <a:extLst>
              <a:ext uri="{FF2B5EF4-FFF2-40B4-BE49-F238E27FC236}">
                <a16:creationId xmlns:a16="http://schemas.microsoft.com/office/drawing/2014/main" id="{3A697B96-9E49-C773-559D-1C3CF2668D85}"/>
              </a:ext>
            </a:extLst>
          </p:cNvPr>
          <p:cNvPicPr>
            <a:picLocks noChangeAspect="1"/>
          </p:cNvPicPr>
          <p:nvPr/>
        </p:nvPicPr>
        <p:blipFill>
          <a:blip r:embed="rId2"/>
          <a:stretch>
            <a:fillRect/>
          </a:stretch>
        </p:blipFill>
        <p:spPr>
          <a:xfrm>
            <a:off x="2711624" y="4509120"/>
            <a:ext cx="7056784" cy="1911448"/>
          </a:xfrm>
          <a:prstGeom prst="rect">
            <a:avLst/>
          </a:prstGeom>
        </p:spPr>
      </p:pic>
    </p:spTree>
    <p:extLst>
      <p:ext uri="{BB962C8B-B14F-4D97-AF65-F5344CB8AC3E}">
        <p14:creationId xmlns:p14="http://schemas.microsoft.com/office/powerpoint/2010/main" val="234129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IN" dirty="0"/>
              <a:t>4. Tire Effects on Vehicle Dynamics</a:t>
            </a: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234656" y="1268760"/>
            <a:ext cx="11369042" cy="4829080"/>
          </a:xfrm>
        </p:spPr>
        <p:txBody>
          <a:bodyPr/>
          <a:lstStyle/>
          <a:p>
            <a:r>
              <a:rPr lang="en-US" dirty="0"/>
              <a:t>Tires have a profound impact on the overall handling, stability, comfort, and performance of a vehicle. The effects of tires on vehicle dynamics are seen in several key areas:</a:t>
            </a:r>
          </a:p>
          <a:p>
            <a:pPr>
              <a:buFont typeface="Arial" panose="020B0604020202020204" pitchFamily="34" charset="0"/>
              <a:buChar char="•"/>
            </a:pPr>
            <a:r>
              <a:rPr lang="en-US" b="1" dirty="0"/>
              <a:t>Grip and Traction:</a:t>
            </a:r>
            <a:r>
              <a:rPr lang="en-US" dirty="0"/>
              <a:t> The tire’s ability to grip the road is one of the most important factors influencing vehicle handling. The contact patch (the portion of the tire that touches the road) and the tire’s tread design and compound determine how well a tire can transmit forces between the road and the vehicle.</a:t>
            </a:r>
          </a:p>
          <a:p>
            <a:r>
              <a:rPr lang="en-US" b="1" dirty="0"/>
              <a:t>Tread Pattern:</a:t>
            </a:r>
            <a:r>
              <a:rPr lang="en-US" dirty="0"/>
              <a:t> Tires with aggressive tread patterns are ideal for off-road or wet conditions but may sacrifice performance on dry, smooth roads.</a:t>
            </a:r>
          </a:p>
          <a:p>
            <a:pPr>
              <a:buFont typeface="Arial" panose="020B0604020202020204" pitchFamily="34" charset="0"/>
              <a:buChar char="•"/>
            </a:pPr>
            <a:r>
              <a:rPr lang="en-US" b="1" dirty="0"/>
              <a:t>Handling and Cornering:</a:t>
            </a:r>
            <a:r>
              <a:rPr lang="en-US" dirty="0"/>
              <a:t> The tire’s construction, including the sidewall stiffness and the rubber compound, affects how the vehicle responds to steering inputs and maintains stability during cornering.</a:t>
            </a:r>
          </a:p>
          <a:p>
            <a:pPr>
              <a:buFont typeface="Arial" panose="020B0604020202020204" pitchFamily="34" charset="0"/>
              <a:buChar char="•"/>
            </a:pPr>
            <a:r>
              <a:rPr lang="en-US" b="1" dirty="0"/>
              <a:t>Understeer and Oversteer:</a:t>
            </a:r>
            <a:r>
              <a:rPr lang="en-US" dirty="0"/>
              <a:t> The balance between the front and rear tires’ grip determines whether a vehicle experiences understeer (when the vehicle turns less sharply than intended) or oversteer (when the vehicle turns more sharply than intended).</a:t>
            </a:r>
          </a:p>
          <a:p>
            <a:pPr>
              <a:buFont typeface="Arial" panose="020B0604020202020204" pitchFamily="34" charset="0"/>
              <a:buChar char="•"/>
            </a:pPr>
            <a:r>
              <a:rPr lang="en-US" b="1" dirty="0"/>
              <a:t>Ride Comfort:</a:t>
            </a:r>
            <a:r>
              <a:rPr lang="en-US" dirty="0"/>
              <a:t> Tire performance is also closely linked to ride comfort. Softer tires provide better shock absorption, making the ride smoother, while harder tires tend to be more rigid, leading to a rougher ride.</a:t>
            </a:r>
          </a:p>
          <a:p>
            <a:pPr>
              <a:buFont typeface="Arial" panose="020B0604020202020204" pitchFamily="34" charset="0"/>
              <a:buChar char="•"/>
            </a:pPr>
            <a:r>
              <a:rPr lang="en-US" b="1" dirty="0"/>
              <a:t>Sidewall Flexibility:</a:t>
            </a:r>
            <a:r>
              <a:rPr lang="en-US" dirty="0"/>
              <a:t> Tires with more flexible sidewalls can provide a smoother ride but may sacrifice precision and stability in handling.</a:t>
            </a:r>
          </a:p>
          <a:p>
            <a:pPr>
              <a:buFont typeface="Arial" panose="020B0604020202020204" pitchFamily="34" charset="0"/>
              <a:buChar char="•"/>
            </a:pPr>
            <a:r>
              <a:rPr lang="en-US" b="1" dirty="0"/>
              <a:t>Noise and Vibration:</a:t>
            </a:r>
            <a:r>
              <a:rPr lang="en-US" dirty="0"/>
              <a:t> The material properties of the tire, including the type of rubber compound and tread pattern, influence the amount of road noise and vibration the vehicle generates.</a:t>
            </a:r>
          </a:p>
          <a:p>
            <a:pPr>
              <a:buFont typeface="Arial" panose="020B0604020202020204" pitchFamily="34" charset="0"/>
              <a:buChar char="•"/>
            </a:pPr>
            <a:r>
              <a:rPr lang="en-US" b="1" dirty="0"/>
              <a:t>Low Noise Tires:</a:t>
            </a:r>
            <a:r>
              <a:rPr lang="en-US" dirty="0"/>
              <a:t> Certain tire designs are engineered to minimize road noise for a quieter ride.</a:t>
            </a:r>
          </a:p>
          <a:p>
            <a:r>
              <a:rPr lang="en-US" b="1" dirty="0"/>
              <a:t>Example in Vehicle Dynamics:</a:t>
            </a:r>
            <a:endParaRPr lang="en-US" dirty="0"/>
          </a:p>
          <a:p>
            <a:pPr>
              <a:buFont typeface="Arial" panose="020B0604020202020204" pitchFamily="34" charset="0"/>
              <a:buChar char="•"/>
            </a:pPr>
            <a:r>
              <a:rPr lang="en-US" dirty="0"/>
              <a:t>A performance sports car typically uses low-profile tires with a stiff sidewall and a high-performance tread compound to improve cornering ability and handling precision. However, this may come at the cost of a less comfortable ride.</a:t>
            </a:r>
          </a:p>
          <a:p>
            <a:endParaRPr lang="en-US" dirty="0"/>
          </a:p>
        </p:txBody>
      </p:sp>
    </p:spTree>
    <p:extLst>
      <p:ext uri="{BB962C8B-B14F-4D97-AF65-F5344CB8AC3E}">
        <p14:creationId xmlns:p14="http://schemas.microsoft.com/office/powerpoint/2010/main" val="92271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07368" y="3488033"/>
            <a:ext cx="9289032" cy="2326627"/>
          </a:xfrm>
        </p:spPr>
        <p:txBody>
          <a:bodyPr/>
          <a:lstStyle/>
          <a:p>
            <a:r>
              <a:rPr lang="en-US" i="1" dirty="0">
                <a:latin typeface="Ubuntu Light" panose="020B0304030602030204" pitchFamily="34" charset="0"/>
              </a:rPr>
              <a:t>7.Introduction to suspension</a:t>
            </a:r>
            <a:br>
              <a:rPr lang="en-US" i="1" dirty="0">
                <a:latin typeface="Ubuntu Light" panose="020B0304030602030204" pitchFamily="34" charset="0"/>
              </a:rPr>
            </a:b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07368" y="4595562"/>
            <a:ext cx="7272806" cy="738664"/>
          </a:xfrm>
        </p:spPr>
        <p:txBody>
          <a:bodyPr/>
          <a:lstStyle/>
          <a:p>
            <a:r>
              <a:rPr lang="en-US" sz="2400" i="1" dirty="0">
                <a:latin typeface="Ubuntu Light" panose="020B0304030602030204" pitchFamily="34" charset="0"/>
              </a:rPr>
              <a:t>1.Constituts of a suspensions </a:t>
            </a:r>
            <a:br>
              <a:rPr lang="en-US" sz="2400" i="1" dirty="0">
                <a:latin typeface="Ubuntu Light" panose="020B0304030602030204" pitchFamily="34" charset="0"/>
              </a:rPr>
            </a:br>
            <a:r>
              <a:rPr lang="en-US" sz="2400" i="1" dirty="0">
                <a:latin typeface="Ubuntu Light" panose="020B0304030602030204" pitchFamily="34" charset="0"/>
              </a:rPr>
              <a:t>2. What happens if there is no suspension</a:t>
            </a:r>
            <a:endParaRPr lang="en-US" sz="2400" dirty="0"/>
          </a:p>
        </p:txBody>
      </p:sp>
      <p:sp>
        <p:nvSpPr>
          <p:cNvPr id="2" name="ZoneTexte 1">
            <a:extLst>
              <a:ext uri="{FF2B5EF4-FFF2-40B4-BE49-F238E27FC236}">
                <a16:creationId xmlns:a16="http://schemas.microsoft.com/office/drawing/2014/main" id="{63071745-9B95-A289-6950-353289E10F00}"/>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539538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i="1"/>
              <a:t>Introduction to suspension</a:t>
            </a: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545310" y="1252728"/>
            <a:ext cx="5313706" cy="4352544"/>
          </a:xfrm>
        </p:spPr>
        <p:txBody>
          <a:bodyPr anchor="t">
            <a:normAutofit/>
          </a:bodyPr>
          <a:lstStyle/>
          <a:p>
            <a:pPr>
              <a:lnSpc>
                <a:spcPct val="90000"/>
              </a:lnSpc>
            </a:pPr>
            <a:r>
              <a:rPr lang="en-US" sz="1300" kern="1200"/>
              <a:t>A vehicle's suspension system is critical for ensuring comfort, stability, and control. It absorbs shocks from uneven road surfaces, maintains tire contact with the ground, and stabilizes the vehicle during various driving conditions. Suspension systems are designed to balance performance, comfort, and safety</a:t>
            </a:r>
          </a:p>
          <a:p>
            <a:pPr>
              <a:lnSpc>
                <a:spcPct val="90000"/>
              </a:lnSpc>
            </a:pPr>
            <a:endParaRPr lang="en-US" sz="1300" kern="1200"/>
          </a:p>
          <a:p>
            <a:pPr>
              <a:lnSpc>
                <a:spcPct val="90000"/>
              </a:lnSpc>
            </a:pPr>
            <a:r>
              <a:rPr lang="en-US" sz="1300" b="1" kern="1200"/>
              <a:t>1. Constituents of a Suspension System</a:t>
            </a:r>
          </a:p>
          <a:p>
            <a:pPr>
              <a:lnSpc>
                <a:spcPct val="90000"/>
              </a:lnSpc>
            </a:pPr>
            <a:r>
              <a:rPr lang="en-US" sz="1300" kern="1200"/>
              <a:t>A suspension system consists of various components, each designed to perform a specific function. Together, these components ensure the vehicle's ability to handle rough terrain, provide comfort, and maintain control.</a:t>
            </a:r>
          </a:p>
          <a:p>
            <a:pPr>
              <a:lnSpc>
                <a:spcPct val="90000"/>
              </a:lnSpc>
              <a:buFont typeface="Arial" panose="020B0604020202020204" pitchFamily="34" charset="0"/>
              <a:buChar char="•"/>
            </a:pPr>
            <a:r>
              <a:rPr lang="en-US" sz="1300" b="1" kern="1200"/>
              <a:t>Springs:</a:t>
            </a:r>
            <a:br>
              <a:rPr lang="en-US" sz="1300" kern="1200"/>
            </a:br>
            <a:r>
              <a:rPr lang="en-US" sz="1300" kern="1200"/>
              <a:t>Springs absorb energy from road impacts and help maintain the vehicle's ride height. Common types include:</a:t>
            </a:r>
          </a:p>
          <a:p>
            <a:pPr marL="0" lvl="1" indent="-285750">
              <a:lnSpc>
                <a:spcPct val="90000"/>
              </a:lnSpc>
              <a:buFont typeface="Arial" panose="020B0604020202020204" pitchFamily="34" charset="0"/>
              <a:buChar char="•"/>
            </a:pPr>
            <a:r>
              <a:rPr lang="en-US" sz="1300" b="1" kern="1200"/>
              <a:t>Coil Springs:</a:t>
            </a:r>
            <a:r>
              <a:rPr lang="en-US" sz="1300" kern="1200"/>
              <a:t> Used in most modern vehicles for their compactness and reliability.</a:t>
            </a:r>
          </a:p>
          <a:p>
            <a:pPr marL="0" lvl="1" indent="-285750">
              <a:lnSpc>
                <a:spcPct val="90000"/>
              </a:lnSpc>
              <a:buFont typeface="Arial" panose="020B0604020202020204" pitchFamily="34" charset="0"/>
              <a:buChar char="•"/>
            </a:pPr>
            <a:r>
              <a:rPr lang="en-US" sz="1300" b="1" kern="1200"/>
              <a:t>Leaf Springs:</a:t>
            </a:r>
            <a:r>
              <a:rPr lang="en-US" sz="1300" kern="1200"/>
              <a:t> Often used in trucks and heavy vehicles for durability.</a:t>
            </a:r>
          </a:p>
          <a:p>
            <a:pPr marL="0" lvl="1" indent="-285750">
              <a:lnSpc>
                <a:spcPct val="90000"/>
              </a:lnSpc>
              <a:buFont typeface="Arial" panose="020B0604020202020204" pitchFamily="34" charset="0"/>
              <a:buChar char="•"/>
            </a:pPr>
            <a:r>
              <a:rPr lang="en-US" sz="1300" b="1" kern="1200"/>
              <a:t>Torsion Bars:</a:t>
            </a:r>
            <a:r>
              <a:rPr lang="en-US" sz="1300" kern="1200"/>
              <a:t> Found in some vehicles, using a twisting bar to absorb shocks.</a:t>
            </a:r>
          </a:p>
          <a:p>
            <a:pPr>
              <a:lnSpc>
                <a:spcPct val="90000"/>
              </a:lnSpc>
            </a:pPr>
            <a:endParaRPr lang="en-US" sz="1300" kern="1200"/>
          </a:p>
        </p:txBody>
      </p:sp>
      <p:pic>
        <p:nvPicPr>
          <p:cNvPr id="26626" name="Picture 2" descr="Car Suspension Parts: Functions ...">
            <a:extLst>
              <a:ext uri="{FF2B5EF4-FFF2-40B4-BE49-F238E27FC236}">
                <a16:creationId xmlns:a16="http://schemas.microsoft.com/office/drawing/2014/main" id="{927CB95E-8AED-CDEB-E9D6-7339E6BF9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212" r="7120" b="-2"/>
          <a:stretch/>
        </p:blipFill>
        <p:spPr bwMode="auto">
          <a:xfrm>
            <a:off x="6240016" y="1252728"/>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14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8"/>
          </p:nvPr>
        </p:nvSpPr>
        <p:spPr>
          <a:xfrm>
            <a:off x="4511824" y="620688"/>
            <a:ext cx="6962544" cy="4824413"/>
          </a:xfrm>
        </p:spPr>
        <p:txBody>
          <a:bodyPr>
            <a:noAutofit/>
          </a:bodyPr>
          <a:lstStyle/>
          <a:p>
            <a:pPr>
              <a:buFont typeface="Arial" panose="020B0604020202020204" pitchFamily="34" charset="0"/>
              <a:buChar char="•"/>
            </a:pPr>
            <a:r>
              <a:rPr lang="en-US" sz="1600" b="1" dirty="0"/>
              <a:t>Shock Absorbers (Dampers):</a:t>
            </a:r>
            <a:br>
              <a:rPr lang="en-US" sz="1600" dirty="0"/>
            </a:br>
            <a:r>
              <a:rPr lang="en-US" sz="1600" dirty="0"/>
              <a:t>These control the energy absorbed by the springs, preventing excessive bouncing. They convert kinetic energy from spring motion into heat and dissipate it.</a:t>
            </a:r>
          </a:p>
          <a:p>
            <a:pPr>
              <a:buFont typeface="Arial" panose="020B0604020202020204" pitchFamily="34" charset="0"/>
              <a:buChar char="•"/>
            </a:pPr>
            <a:r>
              <a:rPr lang="en-US" sz="1600" b="1" dirty="0"/>
              <a:t>Control Arms:</a:t>
            </a:r>
            <a:br>
              <a:rPr lang="en-US" sz="1600" dirty="0"/>
            </a:br>
            <a:r>
              <a:rPr lang="en-US" sz="1600" dirty="0"/>
              <a:t>Control arms connect the wheels to the vehicle's frame and allow them to move up and down independently. They also help maintain wheel alignment.</a:t>
            </a:r>
          </a:p>
          <a:p>
            <a:pPr>
              <a:buFont typeface="Arial" panose="020B0604020202020204" pitchFamily="34" charset="0"/>
              <a:buChar char="•"/>
            </a:pPr>
            <a:r>
              <a:rPr lang="en-US" sz="1600" b="1" dirty="0"/>
              <a:t>Stabilizer Bars (Anti-roll Bars):</a:t>
            </a:r>
            <a:br>
              <a:rPr lang="en-US" sz="1600" dirty="0"/>
            </a:br>
            <a:r>
              <a:rPr lang="en-US" sz="1600" dirty="0"/>
              <a:t>These reduce body roll during cornering by distributing the load between the wheels on opposite sides of the vehicle.</a:t>
            </a:r>
          </a:p>
          <a:p>
            <a:pPr>
              <a:buFont typeface="Arial" panose="020B0604020202020204" pitchFamily="34" charset="0"/>
              <a:buChar char="•"/>
            </a:pPr>
            <a:r>
              <a:rPr lang="en-US" sz="1600" b="1" dirty="0"/>
              <a:t>Bushings and Mounts:</a:t>
            </a:r>
            <a:br>
              <a:rPr lang="en-US" sz="1600" dirty="0"/>
            </a:br>
            <a:r>
              <a:rPr lang="en-US" sz="1600" dirty="0"/>
              <a:t>These components reduce vibrations and noise by cushioning the connections between suspension parts.</a:t>
            </a:r>
          </a:p>
          <a:p>
            <a:pPr>
              <a:buFont typeface="Arial" panose="020B0604020202020204" pitchFamily="34" charset="0"/>
              <a:buChar char="•"/>
            </a:pPr>
            <a:r>
              <a:rPr lang="en-US" sz="1600" b="1" dirty="0"/>
              <a:t>Struts:</a:t>
            </a:r>
            <a:br>
              <a:rPr lang="en-US" sz="1600" dirty="0"/>
            </a:br>
            <a:r>
              <a:rPr lang="en-US" sz="1600" dirty="0"/>
              <a:t>A combination of a spring and a shock absorber, struts provide structural support and damping in a single unit.</a:t>
            </a:r>
          </a:p>
          <a:p>
            <a:r>
              <a:rPr lang="en-US" sz="1600" b="1" dirty="0"/>
              <a:t>Example in Vehicle Dynamics:</a:t>
            </a:r>
            <a:endParaRPr lang="en-US" sz="1600" dirty="0"/>
          </a:p>
          <a:p>
            <a:pPr>
              <a:buFont typeface="Arial" panose="020B0604020202020204" pitchFamily="34" charset="0"/>
              <a:buChar char="•"/>
            </a:pPr>
            <a:r>
              <a:rPr lang="en-US" sz="1600" dirty="0"/>
              <a:t>A sedan typically uses a combination of coil springs, shock absorbers, and stabilizer bars to ensure a comfortable yet responsive ride.</a:t>
            </a:r>
          </a:p>
          <a:p>
            <a:endParaRPr lang="en-US" sz="1600" dirty="0"/>
          </a:p>
        </p:txBody>
      </p:sp>
      <p:pic>
        <p:nvPicPr>
          <p:cNvPr id="10" name="Picture 9" descr="A blue and red coil spring&#10;&#10;Description automatically generated">
            <a:extLst>
              <a:ext uri="{FF2B5EF4-FFF2-40B4-BE49-F238E27FC236}">
                <a16:creationId xmlns:a16="http://schemas.microsoft.com/office/drawing/2014/main" id="{61B58951-2BB6-8013-186C-7A5A36D76DBF}"/>
              </a:ext>
            </a:extLst>
          </p:cNvPr>
          <p:cNvPicPr>
            <a:picLocks noChangeAspect="1"/>
          </p:cNvPicPr>
          <p:nvPr/>
        </p:nvPicPr>
        <p:blipFill>
          <a:blip r:embed="rId2"/>
          <a:stretch>
            <a:fillRect/>
          </a:stretch>
        </p:blipFill>
        <p:spPr>
          <a:xfrm>
            <a:off x="537249" y="0"/>
            <a:ext cx="3149293" cy="6858000"/>
          </a:xfrm>
          <a:prstGeom prst="rect">
            <a:avLst/>
          </a:prstGeom>
          <a:noFill/>
        </p:spPr>
      </p:pic>
    </p:spTree>
    <p:extLst>
      <p:ext uri="{BB962C8B-B14F-4D97-AF65-F5344CB8AC3E}">
        <p14:creationId xmlns:p14="http://schemas.microsoft.com/office/powerpoint/2010/main" val="163590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5E396BE-081B-25EA-EF3C-A8A0AB2AAD2A}"/>
              </a:ext>
            </a:extLst>
          </p:cNvPr>
          <p:cNvSpPr>
            <a:spLocks noGrp="1"/>
          </p:cNvSpPr>
          <p:nvPr>
            <p:ph type="title"/>
          </p:nvPr>
        </p:nvSpPr>
        <p:spPr>
          <a:xfrm>
            <a:off x="414971" y="260350"/>
            <a:ext cx="11008413" cy="792163"/>
          </a:xfrm>
        </p:spPr>
        <p:txBody>
          <a:bodyPr anchor="ctr">
            <a:normAutofit/>
          </a:bodyPr>
          <a:lstStyle/>
          <a:p>
            <a:r>
              <a:rPr lang="en-US" dirty="0"/>
              <a:t>1.Introduction </a:t>
            </a:r>
            <a:endParaRPr lang="en-IN" dirty="0"/>
          </a:p>
        </p:txBody>
      </p:sp>
      <p:sp>
        <p:nvSpPr>
          <p:cNvPr id="17" name="TextBox 16">
            <a:extLst>
              <a:ext uri="{FF2B5EF4-FFF2-40B4-BE49-F238E27FC236}">
                <a16:creationId xmlns:a16="http://schemas.microsoft.com/office/drawing/2014/main" id="{1E0C41FE-CAC4-A1B4-26DC-6C5F6AC172FF}"/>
              </a:ext>
            </a:extLst>
          </p:cNvPr>
          <p:cNvSpPr txBox="1"/>
          <p:nvPr/>
        </p:nvSpPr>
        <p:spPr>
          <a:xfrm>
            <a:off x="414971" y="1243013"/>
            <a:ext cx="5313706" cy="4352544"/>
          </a:xfrm>
          <a:prstGeom prst="rect">
            <a:avLst/>
          </a:prstGeom>
        </p:spPr>
        <p:txBody>
          <a:bodyPr vert="horz" lIns="90000" tIns="46800" rIns="90000" bIns="46800" rtlCol="0" anchor="t">
            <a:noAutofit/>
          </a:bodyPr>
          <a:lstStyle/>
          <a:p>
            <a:pPr>
              <a:spcAft>
                <a:spcPts val="600"/>
              </a:spcAft>
            </a:pPr>
            <a:r>
              <a:rPr lang="en-US" b="1" kern="1200" dirty="0"/>
              <a:t>Vehicle dynamics</a:t>
            </a:r>
            <a:r>
              <a:rPr lang="en-US" kern="1200" dirty="0"/>
              <a:t> is the study of the forces and motions that affect a vehicle's performance, handling, and stability during movement. It is an essential field of automotive engineering that integrates mechanical, electrical, and control systems to ensure a vehicle behaves predictably and safely across different driving conditions.</a:t>
            </a:r>
          </a:p>
          <a:p>
            <a:pPr>
              <a:spcAft>
                <a:spcPts val="600"/>
              </a:spcAft>
            </a:pPr>
            <a:endParaRPr lang="en-US" kern="1200" dirty="0"/>
          </a:p>
          <a:p>
            <a:pPr>
              <a:spcAft>
                <a:spcPts val="600"/>
              </a:spcAft>
            </a:pPr>
            <a:r>
              <a:rPr lang="en-US" kern="1200" dirty="0"/>
              <a:t>Vehicle dynamics aims to optimize vehicle design for factors such as comfort, safety, fuel efficiency, and performance. Understanding how a vehicle interacts with the road and responds to driver inputs is critical in ensuring that the vehicle performs efficiently, whether on highways, in urban environments, or off-road.</a:t>
            </a:r>
          </a:p>
        </p:txBody>
      </p:sp>
      <p:pic>
        <p:nvPicPr>
          <p:cNvPr id="3074" name="Picture 2" descr="Vehicle Dynamics categories ...">
            <a:extLst>
              <a:ext uri="{FF2B5EF4-FFF2-40B4-BE49-F238E27FC236}">
                <a16:creationId xmlns:a16="http://schemas.microsoft.com/office/drawing/2014/main" id="{7583FC01-F220-AFF8-C909-5149EADD3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557" b="1"/>
          <a:stretch/>
        </p:blipFill>
        <p:spPr bwMode="auto">
          <a:xfrm>
            <a:off x="5941281" y="1030330"/>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45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335360" y="1268760"/>
            <a:ext cx="6113077" cy="4824413"/>
          </a:xfrm>
        </p:spPr>
        <p:txBody>
          <a:bodyPr>
            <a:normAutofit/>
          </a:bodyPr>
          <a:lstStyle/>
          <a:p>
            <a:pPr>
              <a:lnSpc>
                <a:spcPct val="90000"/>
              </a:lnSpc>
            </a:pPr>
            <a:r>
              <a:rPr lang="en-US" sz="1200" dirty="0"/>
              <a:t>Without a suspension system, vehicles would be unable to provide a safe or comfortable driving experience. The absence of suspension affects every aspect of vehicle dynamics, including comfort, control, and safety.</a:t>
            </a:r>
          </a:p>
          <a:p>
            <a:pPr>
              <a:lnSpc>
                <a:spcPct val="90000"/>
              </a:lnSpc>
              <a:buFont typeface="Arial" panose="020B0604020202020204" pitchFamily="34" charset="0"/>
              <a:buChar char="•"/>
            </a:pPr>
            <a:r>
              <a:rPr lang="en-US" sz="1200" b="1" dirty="0"/>
              <a:t>Uncomfortable Ride:</a:t>
            </a:r>
            <a:br>
              <a:rPr lang="en-US" sz="1200" dirty="0"/>
            </a:br>
            <a:r>
              <a:rPr lang="en-US" sz="1200" dirty="0"/>
              <a:t>Without suspension, passengers would feel every bump, pothole, and irregularity on the road. The vibrations and shocks would be directly transmitted to the vehicle's body.</a:t>
            </a:r>
          </a:p>
          <a:p>
            <a:pPr>
              <a:lnSpc>
                <a:spcPct val="90000"/>
              </a:lnSpc>
              <a:buFont typeface="Arial" panose="020B0604020202020204" pitchFamily="34" charset="0"/>
              <a:buChar char="•"/>
            </a:pPr>
            <a:r>
              <a:rPr lang="en-US" sz="1200" b="1" dirty="0"/>
              <a:t>Reduced Stability:</a:t>
            </a:r>
            <a:br>
              <a:rPr lang="en-US" sz="1200" dirty="0"/>
            </a:br>
            <a:r>
              <a:rPr lang="en-US" sz="1200" dirty="0"/>
              <a:t>Suspension systems help maintain tire contact with the ground. Without suspension, the tires could lose contact with the road during uneven surfaces, reducing stability and increasing the risk of accidents.</a:t>
            </a:r>
          </a:p>
          <a:p>
            <a:pPr>
              <a:lnSpc>
                <a:spcPct val="90000"/>
              </a:lnSpc>
              <a:buFont typeface="Arial" panose="020B0604020202020204" pitchFamily="34" charset="0"/>
              <a:buChar char="•"/>
            </a:pPr>
            <a:r>
              <a:rPr lang="en-US" sz="1200" b="1" dirty="0"/>
              <a:t>Poor Handling:</a:t>
            </a:r>
            <a:br>
              <a:rPr lang="en-US" sz="1200" dirty="0"/>
            </a:br>
            <a:r>
              <a:rPr lang="en-US" sz="1200" dirty="0"/>
              <a:t>Suspension systems distribute forces during cornering, braking, and acceleration. Without them, the vehicle would be difficult to control, especially during sharp turns or sudden maneuvers.</a:t>
            </a:r>
          </a:p>
          <a:p>
            <a:pPr>
              <a:lnSpc>
                <a:spcPct val="90000"/>
              </a:lnSpc>
              <a:buFont typeface="Arial" panose="020B0604020202020204" pitchFamily="34" charset="0"/>
              <a:buChar char="•"/>
            </a:pPr>
            <a:r>
              <a:rPr lang="en-US" sz="1200" b="1" dirty="0"/>
              <a:t>Increased Wear and Tear:</a:t>
            </a:r>
            <a:br>
              <a:rPr lang="en-US" sz="1200" dirty="0"/>
            </a:br>
            <a:r>
              <a:rPr lang="en-US" sz="1200" dirty="0"/>
              <a:t>Suspension protects the vehicle's chassis and components from the stresses of road impacts. Without it, these parts would experience higher levels of stress, leading to premature wear and damage.</a:t>
            </a:r>
          </a:p>
          <a:p>
            <a:pPr>
              <a:lnSpc>
                <a:spcPct val="90000"/>
              </a:lnSpc>
              <a:buFont typeface="Arial" panose="020B0604020202020204" pitchFamily="34" charset="0"/>
              <a:buChar char="•"/>
            </a:pPr>
            <a:r>
              <a:rPr lang="en-US" sz="1200" b="1" dirty="0"/>
              <a:t>Safety Risks:</a:t>
            </a:r>
            <a:br>
              <a:rPr lang="en-US" sz="1200" dirty="0"/>
            </a:br>
            <a:r>
              <a:rPr lang="en-US" sz="1200" dirty="0"/>
              <a:t>A vehicle without suspension would be highly unsafe. Loss of traction, increased body roll, and reduced control would make driving dangerous.</a:t>
            </a:r>
          </a:p>
          <a:p>
            <a:pPr>
              <a:lnSpc>
                <a:spcPct val="90000"/>
              </a:lnSpc>
            </a:pPr>
            <a:r>
              <a:rPr lang="en-US" sz="1200" b="1" dirty="0"/>
              <a:t>Example in Vehicle Dynamics:</a:t>
            </a:r>
            <a:endParaRPr lang="en-US" sz="1200" dirty="0"/>
          </a:p>
          <a:p>
            <a:pPr>
              <a:lnSpc>
                <a:spcPct val="90000"/>
              </a:lnSpc>
              <a:buFont typeface="Arial" panose="020B0604020202020204" pitchFamily="34" charset="0"/>
              <a:buChar char="•"/>
            </a:pPr>
            <a:r>
              <a:rPr lang="en-US" sz="1200" dirty="0"/>
              <a:t>Driving over a speed bump without suspension would cause a severe jolt to the vehicle’s body and occupants, potentially leading to damage or loss of control.</a:t>
            </a:r>
          </a:p>
          <a:p>
            <a:pPr>
              <a:lnSpc>
                <a:spcPct val="90000"/>
              </a:lnSpc>
            </a:pPr>
            <a:endParaRPr lang="en-US" sz="1200" dirty="0"/>
          </a:p>
        </p:txBody>
      </p:sp>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550202" y="262981"/>
            <a:ext cx="8067058" cy="666375"/>
          </a:xfrm>
        </p:spPr>
        <p:txBody>
          <a:bodyPr anchor="b">
            <a:normAutofit/>
          </a:bodyPr>
          <a:lstStyle/>
          <a:p>
            <a:r>
              <a:rPr lang="en-US" dirty="0"/>
              <a:t>2. What Happens If There Is No Suspension?</a:t>
            </a:r>
          </a:p>
        </p:txBody>
      </p:sp>
      <p:pic>
        <p:nvPicPr>
          <p:cNvPr id="28676" name="Picture 4" descr="Acceleration Vibrations? Check These 5 ...">
            <a:extLst>
              <a:ext uri="{FF2B5EF4-FFF2-40B4-BE49-F238E27FC236}">
                <a16:creationId xmlns:a16="http://schemas.microsoft.com/office/drawing/2014/main" id="{F478ADF0-BC4D-72C3-E4B7-2A558A448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1371759"/>
            <a:ext cx="4994241"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1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mage of coordinate system with X, Y, and Z axes labeled">
            <a:extLst>
              <a:ext uri="{FF2B5EF4-FFF2-40B4-BE49-F238E27FC236}">
                <a16:creationId xmlns:a16="http://schemas.microsoft.com/office/drawing/2014/main" id="{6540353F-6EF9-C09B-A399-42D20B599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027" r="-1" b="-1"/>
          <a:stretch/>
        </p:blipFill>
        <p:spPr bwMode="auto">
          <a:xfrm>
            <a:off x="6096000" y="692696"/>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692FF66-3EA4-DEFA-0134-F62794E615A9}"/>
              </a:ext>
            </a:extLst>
          </p:cNvPr>
          <p:cNvSpPr>
            <a:spLocks noChangeArrowheads="1"/>
          </p:cNvSpPr>
          <p:nvPr/>
        </p:nvSpPr>
        <p:spPr bwMode="auto">
          <a:xfrm>
            <a:off x="479376" y="908720"/>
            <a:ext cx="5471988" cy="45363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a:bodyPr>
          <a:lstStyle/>
          <a:p>
            <a:pPr marR="0" lvl="0" fontAlgn="base">
              <a:spcBef>
                <a:spcPts val="1200"/>
              </a:spcBef>
              <a:spcAft>
                <a:spcPct val="0"/>
              </a:spcAft>
              <a:buClrTx/>
              <a:buSzTx/>
              <a:tabLst/>
            </a:pPr>
            <a:r>
              <a:rPr kumimoji="0" lang="en-US" altLang="en-US" b="1" i="0" u="none" strike="noStrike" cap="none" normalizeH="0" baseline="0" dirty="0">
                <a:ln>
                  <a:noFill/>
                </a:ln>
                <a:solidFill>
                  <a:schemeClr val="bg1"/>
                </a:solidFill>
                <a:effectLst/>
              </a:rPr>
              <a:t>Longitudinal Dynamics</a:t>
            </a:r>
            <a:r>
              <a:rPr kumimoji="0" lang="en-US" altLang="en-US" b="0" i="0" u="none" strike="noStrike" cap="none" normalizeH="0" baseline="0" dirty="0">
                <a:ln>
                  <a:noFill/>
                </a:ln>
                <a:solidFill>
                  <a:schemeClr val="bg1"/>
                </a:solidFill>
                <a:effectLst/>
              </a:rPr>
              <a:t>: Focused on forces along the forward and backward direction (e.g., acceleration and braking). Represented by arrows pointing </a:t>
            </a:r>
            <a:r>
              <a:rPr kumimoji="0" lang="en-US" altLang="en-US" b="1" i="0" u="none" strike="noStrike" cap="none" normalizeH="0" baseline="0" dirty="0">
                <a:ln>
                  <a:noFill/>
                </a:ln>
                <a:solidFill>
                  <a:schemeClr val="bg1"/>
                </a:solidFill>
                <a:effectLst/>
              </a:rPr>
              <a:t>forward</a:t>
            </a:r>
            <a:r>
              <a:rPr kumimoji="0" lang="en-US" altLang="en-US" b="0" i="0" u="none" strike="noStrike" cap="none" normalizeH="0" baseline="0" dirty="0">
                <a:ln>
                  <a:noFill/>
                </a:ln>
                <a:solidFill>
                  <a:schemeClr val="bg1"/>
                </a:solidFill>
                <a:effectLst/>
              </a:rPr>
              <a:t> and </a:t>
            </a:r>
            <a:r>
              <a:rPr kumimoji="0" lang="en-US" altLang="en-US" b="1" i="0" u="none" strike="noStrike" cap="none" normalizeH="0" baseline="0" dirty="0">
                <a:ln>
                  <a:noFill/>
                </a:ln>
                <a:solidFill>
                  <a:schemeClr val="bg1"/>
                </a:solidFill>
                <a:effectLst/>
              </a:rPr>
              <a:t>backward</a:t>
            </a:r>
            <a:r>
              <a:rPr kumimoji="0" lang="en-US" altLang="en-US" b="0" i="0" u="none" strike="noStrike" cap="none" normalizeH="0" baseline="0" dirty="0">
                <a:ln>
                  <a:noFill/>
                </a:ln>
                <a:solidFill>
                  <a:schemeClr val="bg1"/>
                </a:solidFill>
                <a:effectLst/>
              </a:rPr>
              <a:t> along the car's length.</a:t>
            </a:r>
          </a:p>
          <a:p>
            <a:pPr marR="0" lvl="0" fontAlgn="base">
              <a:spcBef>
                <a:spcPts val="1200"/>
              </a:spcBef>
              <a:spcAft>
                <a:spcPct val="0"/>
              </a:spcAft>
              <a:buClrTx/>
              <a:buSzTx/>
              <a:tabLst/>
            </a:pPr>
            <a:endParaRPr kumimoji="0" lang="en-US" altLang="en-US" b="0" i="0" u="none" strike="noStrike" cap="none" normalizeH="0" baseline="0" dirty="0">
              <a:ln>
                <a:noFill/>
              </a:ln>
              <a:solidFill>
                <a:schemeClr val="bg1"/>
              </a:solidFill>
              <a:effectLst/>
            </a:endParaRPr>
          </a:p>
          <a:p>
            <a:pPr marR="0" lvl="0" fontAlgn="base">
              <a:spcBef>
                <a:spcPts val="1200"/>
              </a:spcBef>
              <a:spcAft>
                <a:spcPct val="0"/>
              </a:spcAft>
              <a:buClrTx/>
              <a:buSzTx/>
              <a:tabLst/>
            </a:pPr>
            <a:r>
              <a:rPr kumimoji="0" lang="en-US" altLang="en-US" b="1" i="0" u="none" strike="noStrike" cap="none" normalizeH="0" baseline="0" dirty="0">
                <a:ln>
                  <a:noFill/>
                </a:ln>
                <a:solidFill>
                  <a:schemeClr val="bg1"/>
                </a:solidFill>
                <a:effectLst/>
              </a:rPr>
              <a:t>Lateral Dynamics</a:t>
            </a:r>
            <a:r>
              <a:rPr kumimoji="0" lang="en-US" altLang="en-US" b="0" i="0" u="none" strike="noStrike" cap="none" normalizeH="0" baseline="0" dirty="0">
                <a:ln>
                  <a:noFill/>
                </a:ln>
                <a:solidFill>
                  <a:schemeClr val="bg1"/>
                </a:solidFill>
                <a:effectLst/>
              </a:rPr>
              <a:t>: Focused on forces side-to-side (e.g., turning and cornering). Represented by arrows pointing </a:t>
            </a:r>
            <a:r>
              <a:rPr kumimoji="0" lang="en-US" altLang="en-US" b="1" i="0" u="none" strike="noStrike" cap="none" normalizeH="0" baseline="0" dirty="0">
                <a:ln>
                  <a:noFill/>
                </a:ln>
                <a:solidFill>
                  <a:schemeClr val="bg1"/>
                </a:solidFill>
                <a:effectLst/>
              </a:rPr>
              <a:t>left</a:t>
            </a:r>
            <a:r>
              <a:rPr kumimoji="0" lang="en-US" altLang="en-US" b="0" i="0" u="none" strike="noStrike" cap="none" normalizeH="0" baseline="0" dirty="0">
                <a:ln>
                  <a:noFill/>
                </a:ln>
                <a:solidFill>
                  <a:schemeClr val="bg1"/>
                </a:solidFill>
                <a:effectLst/>
              </a:rPr>
              <a:t> and </a:t>
            </a:r>
            <a:r>
              <a:rPr kumimoji="0" lang="en-US" altLang="en-US" b="1" i="0" u="none" strike="noStrike" cap="none" normalizeH="0" baseline="0" dirty="0">
                <a:ln>
                  <a:noFill/>
                </a:ln>
                <a:solidFill>
                  <a:schemeClr val="bg1"/>
                </a:solidFill>
                <a:effectLst/>
              </a:rPr>
              <a:t>right</a:t>
            </a:r>
            <a:r>
              <a:rPr kumimoji="0" lang="en-US" altLang="en-US" b="0" i="0" u="none" strike="noStrike" cap="none" normalizeH="0" baseline="0" dirty="0">
                <a:ln>
                  <a:noFill/>
                </a:ln>
                <a:solidFill>
                  <a:schemeClr val="bg1"/>
                </a:solidFill>
                <a:effectLst/>
              </a:rPr>
              <a:t> from the car's sides.</a:t>
            </a:r>
          </a:p>
          <a:p>
            <a:pPr marR="0" lvl="0" fontAlgn="base">
              <a:spcBef>
                <a:spcPts val="1200"/>
              </a:spcBef>
              <a:spcAft>
                <a:spcPct val="0"/>
              </a:spcAft>
              <a:buClrTx/>
              <a:buSzTx/>
              <a:tabLst/>
            </a:pPr>
            <a:endParaRPr kumimoji="0" lang="en-US" altLang="en-US" b="0" i="0" u="none" strike="noStrike" cap="none" normalizeH="0" baseline="0" dirty="0">
              <a:ln>
                <a:noFill/>
              </a:ln>
              <a:solidFill>
                <a:schemeClr val="bg1"/>
              </a:solidFill>
              <a:effectLst/>
            </a:endParaRPr>
          </a:p>
          <a:p>
            <a:pPr marR="0" lvl="0" fontAlgn="base">
              <a:spcBef>
                <a:spcPts val="1200"/>
              </a:spcBef>
              <a:spcAft>
                <a:spcPct val="0"/>
              </a:spcAft>
              <a:buClrTx/>
              <a:buSzTx/>
              <a:tabLst/>
            </a:pPr>
            <a:r>
              <a:rPr kumimoji="0" lang="en-US" altLang="en-US" b="1" i="0" u="none" strike="noStrike" cap="none" normalizeH="0" baseline="0" dirty="0">
                <a:ln>
                  <a:noFill/>
                </a:ln>
                <a:solidFill>
                  <a:schemeClr val="bg1"/>
                </a:solidFill>
                <a:effectLst/>
              </a:rPr>
              <a:t>Vertical Dynamics</a:t>
            </a:r>
            <a:r>
              <a:rPr kumimoji="0" lang="en-US" altLang="en-US" b="0" i="0" u="none" strike="noStrike" cap="none" normalizeH="0" baseline="0" dirty="0">
                <a:ln>
                  <a:noFill/>
                </a:ln>
                <a:solidFill>
                  <a:schemeClr val="bg1"/>
                </a:solidFill>
                <a:effectLst/>
              </a:rPr>
              <a:t>: Focused on up-and-down motions (e.g., suspension and vibration). Represented by arrows pointing </a:t>
            </a:r>
            <a:r>
              <a:rPr kumimoji="0" lang="en-US" altLang="en-US" b="1" i="0" u="none" strike="noStrike" cap="none" normalizeH="0" baseline="0" dirty="0">
                <a:ln>
                  <a:noFill/>
                </a:ln>
                <a:solidFill>
                  <a:schemeClr val="bg1"/>
                </a:solidFill>
                <a:effectLst/>
              </a:rPr>
              <a:t>up</a:t>
            </a:r>
            <a:r>
              <a:rPr kumimoji="0" lang="en-US" altLang="en-US" b="0" i="0" u="none" strike="noStrike" cap="none" normalizeH="0" baseline="0" dirty="0">
                <a:ln>
                  <a:noFill/>
                </a:ln>
                <a:solidFill>
                  <a:schemeClr val="bg1"/>
                </a:solidFill>
                <a:effectLst/>
              </a:rPr>
              <a:t> and </a:t>
            </a:r>
            <a:r>
              <a:rPr kumimoji="0" lang="en-US" altLang="en-US" b="1" i="0" u="none" strike="noStrike" cap="none" normalizeH="0" baseline="0" dirty="0">
                <a:ln>
                  <a:noFill/>
                </a:ln>
                <a:solidFill>
                  <a:schemeClr val="bg1"/>
                </a:solidFill>
                <a:effectLst/>
              </a:rPr>
              <a:t>down</a:t>
            </a:r>
            <a:r>
              <a:rPr kumimoji="0" lang="en-US" altLang="en-US" b="0" i="0" u="none" strike="noStrike" cap="none" normalizeH="0" baseline="0" dirty="0">
                <a:ln>
                  <a:noFill/>
                </a:ln>
                <a:solidFill>
                  <a:schemeClr val="bg1"/>
                </a:solidFill>
                <a:effectLst/>
              </a:rPr>
              <a:t> above and below the car.</a:t>
            </a:r>
          </a:p>
        </p:txBody>
      </p:sp>
    </p:spTree>
    <p:extLst>
      <p:ext uri="{BB962C8B-B14F-4D97-AF65-F5344CB8AC3E}">
        <p14:creationId xmlns:p14="http://schemas.microsoft.com/office/powerpoint/2010/main" val="2528695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263352" y="3031859"/>
            <a:ext cx="9217024" cy="2326627"/>
          </a:xfrm>
        </p:spPr>
        <p:txBody>
          <a:bodyPr/>
          <a:lstStyle/>
          <a:p>
            <a:r>
              <a:rPr lang="en-US" i="1" dirty="0">
                <a:latin typeface="Ubuntu Light" panose="020B0304030602030204" pitchFamily="34" charset="0"/>
              </a:rPr>
              <a:t>8.Longitudinal Dynamics</a:t>
            </a:r>
            <a:br>
              <a:rPr lang="en-US" i="1" dirty="0">
                <a:latin typeface="Ubuntu Light" panose="020B0304030602030204" pitchFamily="34" charset="0"/>
              </a:rPr>
            </a:b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07369" y="3977275"/>
            <a:ext cx="5545138" cy="1538883"/>
          </a:xfrm>
        </p:spPr>
        <p:txBody>
          <a:bodyPr/>
          <a:lstStyle/>
          <a:p>
            <a:r>
              <a:rPr lang="en-US" i="1" dirty="0">
                <a:latin typeface="Ubuntu Light" panose="020B0304030602030204" pitchFamily="34" charset="0"/>
              </a:rPr>
              <a:t>1.</a:t>
            </a:r>
            <a:r>
              <a:rPr lang="en-US" sz="2000" i="1" dirty="0">
                <a:latin typeface="Ubuntu Light" panose="020B0304030602030204" pitchFamily="34" charset="0"/>
              </a:rPr>
              <a:t>Tractive Force</a:t>
            </a:r>
            <a:br>
              <a:rPr lang="en-US" sz="2000" i="1" dirty="0">
                <a:latin typeface="Ubuntu Light" panose="020B0304030602030204" pitchFamily="34" charset="0"/>
              </a:rPr>
            </a:br>
            <a:r>
              <a:rPr lang="en-US" sz="2000" i="1" dirty="0">
                <a:latin typeface="Ubuntu Light" panose="020B0304030602030204" pitchFamily="34" charset="0"/>
              </a:rPr>
              <a:t>2.Brakng Performance </a:t>
            </a:r>
            <a:br>
              <a:rPr lang="en-US" sz="2000" i="1" dirty="0">
                <a:latin typeface="Ubuntu Light" panose="020B0304030602030204" pitchFamily="34" charset="0"/>
              </a:rPr>
            </a:br>
            <a:r>
              <a:rPr lang="en-US" sz="2000" i="1" dirty="0">
                <a:latin typeface="Ubuntu Light" panose="020B0304030602030204" pitchFamily="34" charset="0"/>
              </a:rPr>
              <a:t>3. Force Analysis</a:t>
            </a:r>
            <a:br>
              <a:rPr lang="en-US" sz="2000" i="1" dirty="0">
                <a:latin typeface="Ubuntu Light" panose="020B0304030602030204" pitchFamily="34" charset="0"/>
              </a:rPr>
            </a:br>
            <a:r>
              <a:rPr lang="en-US" sz="2000" i="1" dirty="0">
                <a:latin typeface="Ubuntu Light" panose="020B0304030602030204" pitchFamily="34" charset="0"/>
              </a:rPr>
              <a:t>4. Torque Transfer And Inertia</a:t>
            </a:r>
            <a:br>
              <a:rPr lang="en-US" sz="2000" i="1" dirty="0">
                <a:latin typeface="Ubuntu Light" panose="020B0304030602030204" pitchFamily="34" charset="0"/>
              </a:rPr>
            </a:br>
            <a:r>
              <a:rPr lang="en-US" sz="2000" i="1" dirty="0">
                <a:latin typeface="Ubuntu Light" panose="020B0304030602030204" pitchFamily="34" charset="0"/>
              </a:rPr>
              <a:t>5.Anti Lock Brakes</a:t>
            </a:r>
            <a:endParaRPr lang="en-US" sz="2000" dirty="0"/>
          </a:p>
        </p:txBody>
      </p:sp>
      <p:sp>
        <p:nvSpPr>
          <p:cNvPr id="3" name="Text Placeholder 2">
            <a:extLst>
              <a:ext uri="{FF2B5EF4-FFF2-40B4-BE49-F238E27FC236}">
                <a16:creationId xmlns:a16="http://schemas.microsoft.com/office/drawing/2014/main" id="{56893DF0-F410-A4F8-EF0B-D1FB4184355A}"/>
              </a:ext>
            </a:extLst>
          </p:cNvPr>
          <p:cNvSpPr>
            <a:spLocks noGrp="1"/>
          </p:cNvSpPr>
          <p:nvPr>
            <p:ph type="body" sz="quarter" idx="13"/>
          </p:nvPr>
        </p:nvSpPr>
        <p:spPr/>
        <p:txBody>
          <a:bodyPr/>
          <a:lstStyle/>
          <a:p>
            <a:r>
              <a:rPr lang="en-US" dirty="0"/>
              <a:t>Label option</a:t>
            </a:r>
          </a:p>
        </p:txBody>
      </p:sp>
      <p:sp>
        <p:nvSpPr>
          <p:cNvPr id="7" name="ZoneTexte 6">
            <a:extLst>
              <a:ext uri="{FF2B5EF4-FFF2-40B4-BE49-F238E27FC236}">
                <a16:creationId xmlns:a16="http://schemas.microsoft.com/office/drawing/2014/main" id="{6BD552E6-8F32-9784-FB09-2C9F9559A0FA}"/>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310213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22580" y="620688"/>
            <a:ext cx="11008413" cy="792163"/>
          </a:xfrm>
        </p:spPr>
        <p:txBody>
          <a:bodyPr/>
          <a:lstStyle/>
          <a:p>
            <a:br>
              <a:rPr lang="en-IN" dirty="0"/>
            </a:br>
            <a:r>
              <a:rPr lang="en-IN" b="1" dirty="0"/>
              <a:t>Longitudinal Dynamics</a:t>
            </a:r>
            <a:br>
              <a:rPr lang="en-IN" b="1" dirty="0"/>
            </a:b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4971" y="1624108"/>
            <a:ext cx="11369042" cy="4829080"/>
          </a:xfrm>
        </p:spPr>
        <p:txBody>
          <a:bodyPr/>
          <a:lstStyle/>
          <a:p>
            <a:r>
              <a:rPr lang="en-US" dirty="0"/>
              <a:t>Longitudinal dynamics deal with the forces and motions of a vehicle along its length, including acceleration, deceleration, and braking. These dynamics govern how efficiently a vehicle can move forward or backward and how well it responds to inputs like acceleration or braking. Below are key aspects of longitudinal dynamics:</a:t>
            </a:r>
          </a:p>
          <a:p>
            <a:endParaRPr lang="en-US" dirty="0"/>
          </a:p>
          <a:p>
            <a:r>
              <a:rPr lang="en-US" b="1" dirty="0"/>
              <a:t>1. Tractive Force</a:t>
            </a:r>
          </a:p>
          <a:p>
            <a:r>
              <a:rPr lang="en-US" b="1" dirty="0"/>
              <a:t>Tractive force</a:t>
            </a:r>
            <a:r>
              <a:rPr lang="en-US" dirty="0"/>
              <a:t> is the force exerted by the tires on the road to propel the vehicle forward. It is generated by the engine torque transmitted through the drivetrain to the wheels. Tractive force determines the vehicle’s ability to accelerate, climb inclines, and maintain traction.</a:t>
            </a:r>
          </a:p>
          <a:p>
            <a:endParaRPr lang="en-US" dirty="0"/>
          </a:p>
          <a:p>
            <a:pPr>
              <a:buFont typeface="Arial" panose="020B0604020202020204" pitchFamily="34" charset="0"/>
              <a:buChar char="•"/>
            </a:pPr>
            <a:r>
              <a:rPr lang="en-US" b="1" dirty="0"/>
              <a:t>Limiting Factor:</a:t>
            </a:r>
            <a:br>
              <a:rPr lang="en-US" dirty="0"/>
            </a:br>
            <a:r>
              <a:rPr lang="en-US" dirty="0"/>
              <a:t>The maximum tractive force is limited by the available friction between the tires</a:t>
            </a:r>
          </a:p>
          <a:p>
            <a:r>
              <a:rPr lang="en-US" dirty="0"/>
              <a:t> and the road. If the engine produces more torque than the tires can handle, the wheels </a:t>
            </a:r>
          </a:p>
          <a:p>
            <a:r>
              <a:rPr lang="en-US" dirty="0"/>
              <a:t>may spin, causing a loss of traction.</a:t>
            </a:r>
          </a:p>
          <a:p>
            <a:pPr>
              <a:buFont typeface="Arial" panose="020B0604020202020204" pitchFamily="34" charset="0"/>
              <a:buChar char="•"/>
            </a:pPr>
            <a:endParaRPr lang="en-US" dirty="0"/>
          </a:p>
          <a:p>
            <a:r>
              <a:rPr lang="en-US" b="1" dirty="0"/>
              <a:t>Example in Vehicle Dynamics:</a:t>
            </a:r>
            <a:endParaRPr lang="en-US" dirty="0"/>
          </a:p>
          <a:p>
            <a:pPr>
              <a:buFont typeface="Arial" panose="020B0604020202020204" pitchFamily="34" charset="0"/>
              <a:buChar char="•"/>
            </a:pPr>
            <a:r>
              <a:rPr lang="en-US" dirty="0"/>
              <a:t>A sports car with high-performance tires generates more tractive force on dry asphalt </a:t>
            </a:r>
          </a:p>
          <a:p>
            <a:r>
              <a:rPr lang="en-US" dirty="0"/>
              <a:t>than an off-road vehicle on loose gravel, allowing quicker acceleration.</a:t>
            </a:r>
          </a:p>
          <a:p>
            <a:endParaRPr lang="en-US" dirty="0"/>
          </a:p>
          <a:p>
            <a:endParaRPr lang="en-US" dirty="0"/>
          </a:p>
        </p:txBody>
      </p:sp>
      <p:pic>
        <p:nvPicPr>
          <p:cNvPr id="5" name="Picture 4">
            <a:extLst>
              <a:ext uri="{FF2B5EF4-FFF2-40B4-BE49-F238E27FC236}">
                <a16:creationId xmlns:a16="http://schemas.microsoft.com/office/drawing/2014/main" id="{D369EDD2-0521-AF1C-59D1-CD5D643B089D}"/>
              </a:ext>
            </a:extLst>
          </p:cNvPr>
          <p:cNvPicPr>
            <a:picLocks noChangeAspect="1"/>
          </p:cNvPicPr>
          <p:nvPr/>
        </p:nvPicPr>
        <p:blipFill>
          <a:blip r:embed="rId3"/>
          <a:stretch>
            <a:fillRect/>
          </a:stretch>
        </p:blipFill>
        <p:spPr>
          <a:xfrm>
            <a:off x="7652275" y="3770211"/>
            <a:ext cx="3835597" cy="1962251"/>
          </a:xfrm>
          <a:prstGeom prst="rect">
            <a:avLst/>
          </a:prstGeom>
        </p:spPr>
      </p:pic>
    </p:spTree>
    <p:extLst>
      <p:ext uri="{BB962C8B-B14F-4D97-AF65-F5344CB8AC3E}">
        <p14:creationId xmlns:p14="http://schemas.microsoft.com/office/powerpoint/2010/main" val="2550309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35F4D-FC03-F3DD-362C-C3EA9CAAF2CD}"/>
              </a:ext>
            </a:extLst>
          </p:cNvPr>
          <p:cNvSpPr>
            <a:spLocks noGrp="1"/>
          </p:cNvSpPr>
          <p:nvPr>
            <p:ph type="title"/>
          </p:nvPr>
        </p:nvSpPr>
        <p:spPr>
          <a:xfrm>
            <a:off x="400217" y="-56014"/>
            <a:ext cx="11008413" cy="792163"/>
          </a:xfrm>
        </p:spPr>
        <p:txBody>
          <a:bodyPr/>
          <a:lstStyle/>
          <a:p>
            <a:r>
              <a:rPr lang="en-IN" dirty="0"/>
              <a:t>2. Braking Performance</a:t>
            </a:r>
          </a:p>
        </p:txBody>
      </p:sp>
      <p:sp>
        <p:nvSpPr>
          <p:cNvPr id="4" name="Text Placeholder 3">
            <a:extLst>
              <a:ext uri="{FF2B5EF4-FFF2-40B4-BE49-F238E27FC236}">
                <a16:creationId xmlns:a16="http://schemas.microsoft.com/office/drawing/2014/main" id="{E24F36B5-3BB2-8AAF-9228-47A730E27B37}"/>
              </a:ext>
            </a:extLst>
          </p:cNvPr>
          <p:cNvSpPr>
            <a:spLocks noGrp="1"/>
          </p:cNvSpPr>
          <p:nvPr>
            <p:ph type="body" sz="quarter" idx="17"/>
          </p:nvPr>
        </p:nvSpPr>
        <p:spPr>
          <a:xfrm>
            <a:off x="428859" y="1268760"/>
            <a:ext cx="11369042" cy="4829080"/>
          </a:xfrm>
        </p:spPr>
        <p:txBody>
          <a:bodyPr/>
          <a:lstStyle/>
          <a:p>
            <a:r>
              <a:rPr lang="en-US" dirty="0"/>
              <a:t>Braking performance is a measure of how effectively a vehicle can decelerate or come to a stop. The braking force is applied through the braking system, transferring energy from the moving vehicle into heat via the brakes.</a:t>
            </a:r>
          </a:p>
          <a:p>
            <a:pPr>
              <a:buFont typeface="Arial" panose="020B0604020202020204" pitchFamily="34" charset="0"/>
              <a:buChar char="•"/>
            </a:pPr>
            <a:r>
              <a:rPr lang="en-US" b="1" dirty="0"/>
              <a:t>Key Factors Affecting Braking Performance:</a:t>
            </a:r>
            <a:endParaRPr lang="en-US" dirty="0"/>
          </a:p>
          <a:p>
            <a:pPr marL="742950" lvl="1" indent="-285750">
              <a:buFont typeface="Arial" panose="020B0604020202020204" pitchFamily="34" charset="0"/>
              <a:buChar char="•"/>
            </a:pPr>
            <a:r>
              <a:rPr lang="en-US" b="1" dirty="0"/>
              <a:t>Tire-road interaction:</a:t>
            </a:r>
            <a:r>
              <a:rPr lang="en-US" dirty="0"/>
              <a:t> The friction between the tires and the road is critical for effective braking.</a:t>
            </a:r>
          </a:p>
          <a:p>
            <a:pPr marL="742950" lvl="1" indent="-285750">
              <a:buFont typeface="Arial" panose="020B0604020202020204" pitchFamily="34" charset="0"/>
              <a:buChar char="•"/>
            </a:pPr>
            <a:r>
              <a:rPr lang="en-US" b="1" dirty="0"/>
              <a:t>Weight distribution:</a:t>
            </a:r>
            <a:r>
              <a:rPr lang="en-US" dirty="0"/>
              <a:t> Braking shifts weight forward, increasing the load on the front tires, which improves their braking capability but reduces it on the rear tires.</a:t>
            </a:r>
          </a:p>
          <a:p>
            <a:pPr marL="742950" lvl="1" indent="-285750">
              <a:buFont typeface="Arial" panose="020B0604020202020204" pitchFamily="34" charset="0"/>
              <a:buChar char="•"/>
            </a:pPr>
            <a:r>
              <a:rPr lang="en-US" b="1" dirty="0"/>
              <a:t>Brake design:</a:t>
            </a:r>
            <a:r>
              <a:rPr lang="en-US" dirty="0"/>
              <a:t> Disc brakes generally provide better performance than drum brakes due to their ability to dissipate heat.</a:t>
            </a:r>
          </a:p>
          <a:p>
            <a:r>
              <a:rPr lang="en-US" b="1" dirty="0"/>
              <a:t>Example in Vehicle Dynamics:</a:t>
            </a:r>
            <a:endParaRPr lang="en-US" dirty="0"/>
          </a:p>
          <a:p>
            <a:pPr>
              <a:buFont typeface="Arial" panose="020B0604020202020204" pitchFamily="34" charset="0"/>
              <a:buChar char="•"/>
            </a:pPr>
            <a:r>
              <a:rPr lang="en-US" dirty="0"/>
              <a:t>A vehicle equipped with anti-lock braking systems (ABS) optimizes braking force by preventing wheel lock-up, maintaining traction even under hard braking.</a:t>
            </a:r>
          </a:p>
          <a:p>
            <a:endParaRPr lang="en-IN" dirty="0"/>
          </a:p>
        </p:txBody>
      </p:sp>
      <p:pic>
        <p:nvPicPr>
          <p:cNvPr id="8" name="Picture 7">
            <a:extLst>
              <a:ext uri="{FF2B5EF4-FFF2-40B4-BE49-F238E27FC236}">
                <a16:creationId xmlns:a16="http://schemas.microsoft.com/office/drawing/2014/main" id="{3808B62F-3B82-8ACA-6CE4-40AB424454EB}"/>
              </a:ext>
            </a:extLst>
          </p:cNvPr>
          <p:cNvPicPr>
            <a:picLocks noChangeAspect="1"/>
          </p:cNvPicPr>
          <p:nvPr/>
        </p:nvPicPr>
        <p:blipFill>
          <a:blip r:embed="rId2"/>
          <a:stretch>
            <a:fillRect/>
          </a:stretch>
        </p:blipFill>
        <p:spPr>
          <a:xfrm>
            <a:off x="7320136" y="4034442"/>
            <a:ext cx="4311872" cy="2044805"/>
          </a:xfrm>
          <a:prstGeom prst="rect">
            <a:avLst/>
          </a:prstGeom>
        </p:spPr>
      </p:pic>
      <p:pic>
        <p:nvPicPr>
          <p:cNvPr id="10" name="Picture 9">
            <a:extLst>
              <a:ext uri="{FF2B5EF4-FFF2-40B4-BE49-F238E27FC236}">
                <a16:creationId xmlns:a16="http://schemas.microsoft.com/office/drawing/2014/main" id="{81D92157-6FB2-4119-B1BE-8476733A02B3}"/>
              </a:ext>
            </a:extLst>
          </p:cNvPr>
          <p:cNvPicPr>
            <a:picLocks noChangeAspect="1"/>
          </p:cNvPicPr>
          <p:nvPr/>
        </p:nvPicPr>
        <p:blipFill>
          <a:blip r:embed="rId3"/>
          <a:stretch>
            <a:fillRect/>
          </a:stretch>
        </p:blipFill>
        <p:spPr>
          <a:xfrm>
            <a:off x="2351584" y="3789040"/>
            <a:ext cx="3816424" cy="2737075"/>
          </a:xfrm>
          <a:prstGeom prst="rect">
            <a:avLst/>
          </a:prstGeom>
        </p:spPr>
      </p:pic>
    </p:spTree>
    <p:extLst>
      <p:ext uri="{BB962C8B-B14F-4D97-AF65-F5344CB8AC3E}">
        <p14:creationId xmlns:p14="http://schemas.microsoft.com/office/powerpoint/2010/main" val="2149208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35F4D-FC03-F3DD-362C-C3EA9CAAF2CD}"/>
              </a:ext>
            </a:extLst>
          </p:cNvPr>
          <p:cNvSpPr>
            <a:spLocks noGrp="1"/>
          </p:cNvSpPr>
          <p:nvPr>
            <p:ph type="title"/>
          </p:nvPr>
        </p:nvSpPr>
        <p:spPr/>
        <p:txBody>
          <a:bodyPr/>
          <a:lstStyle/>
          <a:p>
            <a:r>
              <a:rPr lang="en-US" b="1" dirty="0"/>
              <a:t>3. Force Analysis</a:t>
            </a:r>
            <a:br>
              <a:rPr lang="en-US" b="1" dirty="0"/>
            </a:br>
            <a:endParaRPr lang="en-IN" dirty="0"/>
          </a:p>
        </p:txBody>
      </p:sp>
      <p:sp>
        <p:nvSpPr>
          <p:cNvPr id="4" name="Text Placeholder 3">
            <a:extLst>
              <a:ext uri="{FF2B5EF4-FFF2-40B4-BE49-F238E27FC236}">
                <a16:creationId xmlns:a16="http://schemas.microsoft.com/office/drawing/2014/main" id="{E24F36B5-3BB2-8AAF-9228-47A730E27B37}"/>
              </a:ext>
            </a:extLst>
          </p:cNvPr>
          <p:cNvSpPr>
            <a:spLocks noGrp="1"/>
          </p:cNvSpPr>
          <p:nvPr>
            <p:ph type="body" sz="quarter" idx="17"/>
          </p:nvPr>
        </p:nvSpPr>
        <p:spPr>
          <a:xfrm>
            <a:off x="411479" y="1196752"/>
            <a:ext cx="11369042" cy="4829080"/>
          </a:xfrm>
        </p:spPr>
        <p:txBody>
          <a:bodyPr/>
          <a:lstStyle/>
          <a:p>
            <a:r>
              <a:rPr lang="en-US" sz="1600" dirty="0"/>
              <a:t>Force analysis in longitudinal dynamics involves evaluating all forces acting on a vehicle during motion, including tractive force, aerodynamic drag, rolling resistance, and gravitational forces (especially on inclines).</a:t>
            </a:r>
          </a:p>
          <a:p>
            <a:pPr>
              <a:buFont typeface="Arial" panose="020B0604020202020204" pitchFamily="34" charset="0"/>
              <a:buChar char="•"/>
            </a:pPr>
            <a:r>
              <a:rPr lang="en-US" sz="1600" b="1" dirty="0"/>
              <a:t>Key Forces:</a:t>
            </a:r>
            <a:endParaRPr lang="en-US" sz="1600" dirty="0"/>
          </a:p>
          <a:p>
            <a:pPr marL="742950" lvl="1" indent="-285750">
              <a:buFont typeface="Arial" panose="020B0604020202020204" pitchFamily="34" charset="0"/>
              <a:buChar char="•"/>
            </a:pPr>
            <a:r>
              <a:rPr lang="en-US" sz="1600" b="1" dirty="0"/>
              <a:t>Tractive Force:</a:t>
            </a:r>
            <a:r>
              <a:rPr lang="en-US" sz="1600" dirty="0"/>
              <a:t> Propels the vehicle forward.</a:t>
            </a:r>
          </a:p>
          <a:p>
            <a:pPr marL="742950" lvl="1" indent="-285750">
              <a:buFont typeface="Arial" panose="020B0604020202020204" pitchFamily="34" charset="0"/>
              <a:buChar char="•"/>
            </a:pPr>
            <a:r>
              <a:rPr lang="en-US" sz="1600" b="1" dirty="0"/>
              <a:t>Aerodynamic Drag:</a:t>
            </a:r>
            <a:r>
              <a:rPr lang="en-US" sz="1600" dirty="0"/>
              <a:t> Opposes motion and increases with the square of velocity.</a:t>
            </a:r>
          </a:p>
          <a:p>
            <a:pPr marL="742950" lvl="1" indent="-285750">
              <a:buFont typeface="Arial" panose="020B0604020202020204" pitchFamily="34" charset="0"/>
              <a:buChar char="•"/>
            </a:pPr>
            <a:r>
              <a:rPr lang="en-US" sz="1600" b="1" dirty="0"/>
              <a:t>Rolling Resistance:</a:t>
            </a:r>
            <a:r>
              <a:rPr lang="en-US" sz="1600" dirty="0"/>
              <a:t> Energy loss due to tire deformation.</a:t>
            </a:r>
          </a:p>
          <a:p>
            <a:pPr marL="742950" lvl="1" indent="-285750">
              <a:buFont typeface="Arial" panose="020B0604020202020204" pitchFamily="34" charset="0"/>
              <a:buChar char="•"/>
            </a:pPr>
            <a:r>
              <a:rPr lang="en-US" sz="1600" b="1" dirty="0"/>
              <a:t>Gravitational Force:</a:t>
            </a:r>
            <a:r>
              <a:rPr lang="en-US" sz="1600" dirty="0"/>
              <a:t> Acts against motion when climbing inclines and aids motion when descending</a:t>
            </a:r>
          </a:p>
          <a:p>
            <a:pPr marL="457200" lvl="1" indent="0">
              <a:buNone/>
            </a:pPr>
            <a:endParaRPr lang="en-US" sz="1600" dirty="0"/>
          </a:p>
          <a:p>
            <a:r>
              <a:rPr lang="en-US" sz="1600" b="1" dirty="0"/>
              <a:t>Example in Vehicle Dynamics:</a:t>
            </a:r>
            <a:endParaRPr lang="en-US" sz="1600" dirty="0"/>
          </a:p>
          <a:p>
            <a:pPr>
              <a:buFont typeface="Arial" panose="020B0604020202020204" pitchFamily="34" charset="0"/>
              <a:buChar char="•"/>
            </a:pPr>
            <a:r>
              <a:rPr lang="en-US" sz="1600" dirty="0"/>
              <a:t>While climbing a steep hill, the tractive force must overcome both </a:t>
            </a:r>
          </a:p>
          <a:p>
            <a:r>
              <a:rPr lang="en-US" sz="1600" dirty="0"/>
              <a:t>rolling resistance and gravitational force to maintain a steady speed.</a:t>
            </a:r>
          </a:p>
          <a:p>
            <a:pPr marL="457200" lvl="1" indent="0">
              <a:buNone/>
            </a:pPr>
            <a:endParaRPr lang="en-US" sz="1600" dirty="0"/>
          </a:p>
          <a:p>
            <a:endParaRPr lang="en-IN" sz="1600" dirty="0"/>
          </a:p>
        </p:txBody>
      </p:sp>
      <p:pic>
        <p:nvPicPr>
          <p:cNvPr id="6" name="Picture 5">
            <a:extLst>
              <a:ext uri="{FF2B5EF4-FFF2-40B4-BE49-F238E27FC236}">
                <a16:creationId xmlns:a16="http://schemas.microsoft.com/office/drawing/2014/main" id="{FC123FD0-C5D3-7EB5-F762-D0BE1C958BA8}"/>
              </a:ext>
            </a:extLst>
          </p:cNvPr>
          <p:cNvPicPr>
            <a:picLocks noChangeAspect="1"/>
          </p:cNvPicPr>
          <p:nvPr/>
        </p:nvPicPr>
        <p:blipFill>
          <a:blip r:embed="rId2"/>
          <a:stretch>
            <a:fillRect/>
          </a:stretch>
        </p:blipFill>
        <p:spPr>
          <a:xfrm>
            <a:off x="7248128" y="3495516"/>
            <a:ext cx="3848298" cy="2552831"/>
          </a:xfrm>
          <a:prstGeom prst="rect">
            <a:avLst/>
          </a:prstGeom>
        </p:spPr>
      </p:pic>
    </p:spTree>
    <p:extLst>
      <p:ext uri="{BB962C8B-B14F-4D97-AF65-F5344CB8AC3E}">
        <p14:creationId xmlns:p14="http://schemas.microsoft.com/office/powerpoint/2010/main" val="287635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35F4D-FC03-F3DD-362C-C3EA9CAAF2CD}"/>
              </a:ext>
            </a:extLst>
          </p:cNvPr>
          <p:cNvSpPr>
            <a:spLocks noGrp="1"/>
          </p:cNvSpPr>
          <p:nvPr>
            <p:ph type="title"/>
          </p:nvPr>
        </p:nvSpPr>
        <p:spPr/>
        <p:txBody>
          <a:bodyPr/>
          <a:lstStyle/>
          <a:p>
            <a:r>
              <a:rPr lang="en-IN" dirty="0"/>
              <a:t>4. Torque Transfer And Inertia</a:t>
            </a:r>
            <a:br>
              <a:rPr lang="en-IN" dirty="0"/>
            </a:br>
            <a:endParaRPr lang="en-IN" dirty="0"/>
          </a:p>
        </p:txBody>
      </p:sp>
      <p:sp>
        <p:nvSpPr>
          <p:cNvPr id="4" name="Text Placeholder 3">
            <a:extLst>
              <a:ext uri="{FF2B5EF4-FFF2-40B4-BE49-F238E27FC236}">
                <a16:creationId xmlns:a16="http://schemas.microsoft.com/office/drawing/2014/main" id="{E24F36B5-3BB2-8AAF-9228-47A730E27B37}"/>
              </a:ext>
            </a:extLst>
          </p:cNvPr>
          <p:cNvSpPr>
            <a:spLocks noGrp="1"/>
          </p:cNvSpPr>
          <p:nvPr>
            <p:ph type="body" sz="quarter" idx="17"/>
          </p:nvPr>
        </p:nvSpPr>
        <p:spPr>
          <a:xfrm>
            <a:off x="351472" y="1008249"/>
            <a:ext cx="7685158" cy="4829080"/>
          </a:xfrm>
        </p:spPr>
        <p:txBody>
          <a:bodyPr/>
          <a:lstStyle/>
          <a:p>
            <a:r>
              <a:rPr lang="en-US" sz="1600" dirty="0"/>
              <a:t>Torque transfer and inertia are essential aspects of a vehicle’s acceleration and deceleration dynamics. Torque is generated by the engine and transferred through the drivetrain to the wheels, while inertia is the resistance of a vehicle to changes in motion.</a:t>
            </a:r>
          </a:p>
          <a:p>
            <a:pPr>
              <a:buFont typeface="Arial" panose="020B0604020202020204" pitchFamily="34" charset="0"/>
              <a:buChar char="•"/>
            </a:pPr>
            <a:r>
              <a:rPr lang="en-US" sz="1600" b="1" dirty="0"/>
              <a:t>Torque Transfer:</a:t>
            </a:r>
            <a:endParaRPr lang="en-US" sz="1600" dirty="0"/>
          </a:p>
          <a:p>
            <a:pPr marL="742950" lvl="1" indent="-285750">
              <a:buFont typeface="Arial" panose="020B0604020202020204" pitchFamily="34" charset="0"/>
              <a:buChar char="•"/>
            </a:pPr>
            <a:r>
              <a:rPr lang="en-US" sz="1600" dirty="0"/>
              <a:t>Engine torque is multiplied by the gear ratio and transmitted to the wheels.</a:t>
            </a:r>
          </a:p>
          <a:p>
            <a:pPr marL="742950" lvl="1" indent="-285750">
              <a:buFont typeface="Arial" panose="020B0604020202020204" pitchFamily="34" charset="0"/>
              <a:buChar char="•"/>
            </a:pPr>
            <a:r>
              <a:rPr lang="en-US" sz="1600" dirty="0"/>
              <a:t>Torque distribution varies between front-wheel drive, rear-wheel drive, and all-wheel drive vehicles.</a:t>
            </a:r>
          </a:p>
          <a:p>
            <a:pPr>
              <a:buFont typeface="Arial" panose="020B0604020202020204" pitchFamily="34" charset="0"/>
              <a:buChar char="•"/>
            </a:pPr>
            <a:r>
              <a:rPr lang="en-US" sz="1600" b="1" dirty="0"/>
              <a:t>Inertia:</a:t>
            </a:r>
            <a:endParaRPr lang="en-US" sz="1600" dirty="0"/>
          </a:p>
          <a:p>
            <a:pPr marL="742950" lvl="1" indent="-285750">
              <a:buFont typeface="Arial" panose="020B0604020202020204" pitchFamily="34" charset="0"/>
              <a:buChar char="•"/>
            </a:pPr>
            <a:r>
              <a:rPr lang="en-US" sz="1600" dirty="0"/>
              <a:t>Inertia resists changes in motion. A heavier vehicle requires more torque to accelerate and more braking force to decelerate.</a:t>
            </a:r>
          </a:p>
          <a:p>
            <a:pPr marL="457200" lvl="1" indent="0">
              <a:buNone/>
            </a:pPr>
            <a:endParaRPr lang="en-US" sz="1600" dirty="0"/>
          </a:p>
          <a:p>
            <a:r>
              <a:rPr lang="en-US" sz="1600" b="1" dirty="0"/>
              <a:t>Example in Vehicle Dynamics:</a:t>
            </a:r>
            <a:endParaRPr lang="en-US" sz="1600" dirty="0"/>
          </a:p>
          <a:p>
            <a:pPr>
              <a:buFont typeface="Arial" panose="020B0604020202020204" pitchFamily="34" charset="0"/>
              <a:buChar char="•"/>
            </a:pPr>
            <a:r>
              <a:rPr lang="en-US" sz="1600" dirty="0"/>
              <a:t>In a sports car, low gears provide high torque at the wheels for </a:t>
            </a:r>
          </a:p>
          <a:p>
            <a:pPr>
              <a:buFont typeface="Arial" panose="020B0604020202020204" pitchFamily="34" charset="0"/>
              <a:buChar char="•"/>
            </a:pPr>
            <a:r>
              <a:rPr lang="en-US" sz="1600" dirty="0"/>
              <a:t>quick acceleration, while higher gears are used for efficiency at higher speeds.</a:t>
            </a:r>
          </a:p>
          <a:p>
            <a:endParaRPr lang="en-IN" sz="1600" dirty="0"/>
          </a:p>
        </p:txBody>
      </p:sp>
      <p:pic>
        <p:nvPicPr>
          <p:cNvPr id="6" name="Picture 5">
            <a:extLst>
              <a:ext uri="{FF2B5EF4-FFF2-40B4-BE49-F238E27FC236}">
                <a16:creationId xmlns:a16="http://schemas.microsoft.com/office/drawing/2014/main" id="{E1F3C32F-445E-5C78-977B-AC487B6A3828}"/>
              </a:ext>
            </a:extLst>
          </p:cNvPr>
          <p:cNvPicPr>
            <a:picLocks noChangeAspect="1"/>
          </p:cNvPicPr>
          <p:nvPr/>
        </p:nvPicPr>
        <p:blipFill>
          <a:blip r:embed="rId3"/>
          <a:stretch>
            <a:fillRect/>
          </a:stretch>
        </p:blipFill>
        <p:spPr>
          <a:xfrm>
            <a:off x="7752184" y="3950348"/>
            <a:ext cx="4197521" cy="2345206"/>
          </a:xfrm>
          <a:prstGeom prst="rect">
            <a:avLst/>
          </a:prstGeom>
        </p:spPr>
      </p:pic>
      <p:pic>
        <p:nvPicPr>
          <p:cNvPr id="30722" name="Picture 2" descr="Motor Inertia - an overview ...">
            <a:extLst>
              <a:ext uri="{FF2B5EF4-FFF2-40B4-BE49-F238E27FC236}">
                <a16:creationId xmlns:a16="http://schemas.microsoft.com/office/drawing/2014/main" id="{2CBCA911-9699-89A7-1E43-4E5F06063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652" y="932746"/>
            <a:ext cx="2880320" cy="214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2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35F4D-FC03-F3DD-362C-C3EA9CAAF2CD}"/>
              </a:ext>
            </a:extLst>
          </p:cNvPr>
          <p:cNvSpPr>
            <a:spLocks noGrp="1"/>
          </p:cNvSpPr>
          <p:nvPr>
            <p:ph type="title"/>
          </p:nvPr>
        </p:nvSpPr>
        <p:spPr>
          <a:xfrm>
            <a:off x="414971" y="260350"/>
            <a:ext cx="11008413" cy="792163"/>
          </a:xfrm>
        </p:spPr>
        <p:txBody>
          <a:bodyPr anchor="ctr">
            <a:normAutofit/>
          </a:bodyPr>
          <a:lstStyle/>
          <a:p>
            <a:r>
              <a:rPr lang="en-US" b="1" dirty="0"/>
              <a:t>5. Anti-lock Braking Systems (ABS)</a:t>
            </a:r>
            <a:br>
              <a:rPr lang="en-US" b="1" dirty="0"/>
            </a:br>
            <a:endParaRPr lang="en-IN" dirty="0"/>
          </a:p>
        </p:txBody>
      </p:sp>
      <p:sp>
        <p:nvSpPr>
          <p:cNvPr id="4" name="Text Placeholder 3">
            <a:extLst>
              <a:ext uri="{FF2B5EF4-FFF2-40B4-BE49-F238E27FC236}">
                <a16:creationId xmlns:a16="http://schemas.microsoft.com/office/drawing/2014/main" id="{E24F36B5-3BB2-8AAF-9228-47A730E27B37}"/>
              </a:ext>
            </a:extLst>
          </p:cNvPr>
          <p:cNvSpPr>
            <a:spLocks noGrp="1"/>
          </p:cNvSpPr>
          <p:nvPr>
            <p:ph type="body" sz="quarter" idx="4294967295"/>
          </p:nvPr>
        </p:nvSpPr>
        <p:spPr>
          <a:xfrm>
            <a:off x="414971" y="1243013"/>
            <a:ext cx="5313706" cy="4352544"/>
          </a:xfrm>
        </p:spPr>
        <p:txBody>
          <a:bodyPr anchor="t">
            <a:normAutofit/>
          </a:bodyPr>
          <a:lstStyle/>
          <a:p>
            <a:r>
              <a:rPr lang="en-US" sz="1300" b="1" kern="1200"/>
              <a:t>Anti-lock Braking Systems (ABS)</a:t>
            </a:r>
            <a:r>
              <a:rPr lang="en-US" sz="1300" kern="1200"/>
              <a:t> are safety systems that prevent the wheels from locking up during hard braking. By modulating the braking pressure applied to each wheel, ABS ensures that the tires maintain traction and the vehicle remains steerable.</a:t>
            </a:r>
          </a:p>
          <a:p>
            <a:pPr>
              <a:buFont typeface="Arial" panose="020B0604020202020204" pitchFamily="34" charset="0"/>
              <a:buChar char="•"/>
            </a:pPr>
            <a:r>
              <a:rPr lang="en-US" sz="1300" b="1" kern="1200"/>
              <a:t>How ABS Works:</a:t>
            </a:r>
            <a:endParaRPr lang="en-US" sz="1300" kern="1200"/>
          </a:p>
          <a:p>
            <a:pPr marL="0" lvl="1" indent="-285750">
              <a:buFont typeface="Arial" panose="020B0604020202020204" pitchFamily="34" charset="0"/>
              <a:buChar char="•"/>
            </a:pPr>
            <a:r>
              <a:rPr lang="en-US" sz="1300" kern="1200"/>
              <a:t>Sensors monitor the rotational speed of each wheel.</a:t>
            </a:r>
          </a:p>
          <a:p>
            <a:pPr marL="0" lvl="1" indent="-285750">
              <a:buFont typeface="Arial" panose="020B0604020202020204" pitchFamily="34" charset="0"/>
              <a:buChar char="•"/>
            </a:pPr>
            <a:r>
              <a:rPr lang="en-US" sz="1300" kern="1200"/>
              <a:t>When a wheel is about to lock, the ABS controller reduces brake pressure on that wheel momentarily, allowing it to rotate.</a:t>
            </a:r>
          </a:p>
          <a:p>
            <a:pPr marL="0" lvl="1" indent="-285750">
              <a:buFont typeface="Arial" panose="020B0604020202020204" pitchFamily="34" charset="0"/>
              <a:buChar char="•"/>
            </a:pPr>
            <a:r>
              <a:rPr lang="en-US" sz="1300" kern="1200"/>
              <a:t>This cycle repeats rapidly to optimize braking force without wheel lock-up.</a:t>
            </a:r>
          </a:p>
          <a:p>
            <a:pPr>
              <a:buFont typeface="Arial" panose="020B0604020202020204" pitchFamily="34" charset="0"/>
              <a:buChar char="•"/>
            </a:pPr>
            <a:r>
              <a:rPr lang="en-US" sz="1300" b="1" kern="1200"/>
              <a:t>Benefits of ABS:</a:t>
            </a:r>
            <a:endParaRPr lang="en-US" sz="1300" kern="1200"/>
          </a:p>
          <a:p>
            <a:pPr marL="0" lvl="1" indent="-285750">
              <a:buFont typeface="Arial" panose="020B0604020202020204" pitchFamily="34" charset="0"/>
              <a:buChar char="•"/>
            </a:pPr>
            <a:r>
              <a:rPr lang="en-US" sz="1300" kern="1200"/>
              <a:t>Maintains steering control during emergency braking.</a:t>
            </a:r>
          </a:p>
          <a:p>
            <a:pPr marL="0" lvl="1" indent="-285750">
              <a:buFont typeface="Arial" panose="020B0604020202020204" pitchFamily="34" charset="0"/>
              <a:buChar char="•"/>
            </a:pPr>
            <a:r>
              <a:rPr lang="en-US" sz="1300" kern="1200"/>
              <a:t>Reduces stopping distance on certain surfaces.</a:t>
            </a:r>
          </a:p>
          <a:p>
            <a:pPr marL="0" lvl="1" indent="-285750">
              <a:buFont typeface="Arial" panose="020B0604020202020204" pitchFamily="34" charset="0"/>
              <a:buChar char="•"/>
            </a:pPr>
            <a:r>
              <a:rPr lang="en-US" sz="1300" kern="1200"/>
              <a:t>Prevents skidding and loss of control.</a:t>
            </a:r>
          </a:p>
          <a:p>
            <a:r>
              <a:rPr lang="en-US" sz="1300" b="1" kern="1200"/>
              <a:t>Example in Vehicle Dynamics:</a:t>
            </a:r>
            <a:endParaRPr lang="en-US" sz="1300" kern="1200"/>
          </a:p>
          <a:p>
            <a:pPr>
              <a:buFont typeface="Arial" panose="020B0604020202020204" pitchFamily="34" charset="0"/>
              <a:buChar char="•"/>
            </a:pPr>
            <a:r>
              <a:rPr lang="en-US" sz="1300" kern="1200"/>
              <a:t>During emergency braking on wet roads, ABS prevents wheel lock-up, allowing the driver to steer around obstacles while maintaining maximum braking efficiency.</a:t>
            </a:r>
          </a:p>
          <a:p>
            <a:endParaRPr lang="en-US" sz="1300" kern="1200"/>
          </a:p>
        </p:txBody>
      </p:sp>
      <p:pic>
        <p:nvPicPr>
          <p:cNvPr id="29698" name="Picture 2" descr="WHAT IS ABS (ANTI-LOCK BRAKING SYSTEM)">
            <a:extLst>
              <a:ext uri="{FF2B5EF4-FFF2-40B4-BE49-F238E27FC236}">
                <a16:creationId xmlns:a16="http://schemas.microsoft.com/office/drawing/2014/main" id="{FF9E2661-DE7B-BCA7-353E-8C3B1CF69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05" r="25029"/>
          <a:stretch/>
        </p:blipFill>
        <p:spPr bwMode="auto">
          <a:xfrm>
            <a:off x="6109677" y="1243013"/>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774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03323" y="2708973"/>
            <a:ext cx="9289032" cy="2326627"/>
          </a:xfrm>
        </p:spPr>
        <p:txBody>
          <a:bodyPr/>
          <a:lstStyle/>
          <a:p>
            <a:r>
              <a:rPr lang="en-US" i="1" dirty="0">
                <a:latin typeface="Ubuntu Light" panose="020B0304030602030204" pitchFamily="34" charset="0"/>
              </a:rPr>
              <a:t>9.</a:t>
            </a:r>
            <a:r>
              <a:rPr lang="en-US" sz="5400" dirty="0"/>
              <a:t> Lateral Dynamics </a:t>
            </a: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07368" y="3872287"/>
            <a:ext cx="7272806" cy="1461939"/>
          </a:xfrm>
        </p:spPr>
        <p:txBody>
          <a:bodyPr/>
          <a:lstStyle/>
          <a:p>
            <a:r>
              <a:rPr lang="en-US" sz="2000" dirty="0"/>
              <a:t>1.Lateral Dynamics And Low Speed Turning </a:t>
            </a:r>
          </a:p>
          <a:p>
            <a:r>
              <a:rPr lang="en-US" sz="2000" dirty="0"/>
              <a:t>2.High-speed Turning </a:t>
            </a:r>
          </a:p>
          <a:p>
            <a:r>
              <a:rPr lang="en-US" sz="2000" dirty="0"/>
              <a:t>3.Understeer Oversteer </a:t>
            </a:r>
          </a:p>
          <a:p>
            <a:r>
              <a:rPr lang="en-US" sz="2000" dirty="0"/>
              <a:t>4.Roll- Weight Transfer Equation</a:t>
            </a:r>
          </a:p>
        </p:txBody>
      </p:sp>
      <p:sp>
        <p:nvSpPr>
          <p:cNvPr id="3" name="Text Placeholder 2">
            <a:extLst>
              <a:ext uri="{FF2B5EF4-FFF2-40B4-BE49-F238E27FC236}">
                <a16:creationId xmlns:a16="http://schemas.microsoft.com/office/drawing/2014/main" id="{56893DF0-F410-A4F8-EF0B-D1FB4184355A}"/>
              </a:ext>
            </a:extLst>
          </p:cNvPr>
          <p:cNvSpPr>
            <a:spLocks noGrp="1"/>
          </p:cNvSpPr>
          <p:nvPr>
            <p:ph type="body" sz="quarter" idx="13"/>
          </p:nvPr>
        </p:nvSpPr>
        <p:spPr/>
        <p:txBody>
          <a:bodyPr/>
          <a:lstStyle/>
          <a:p>
            <a:r>
              <a:rPr lang="en-US" dirty="0"/>
              <a:t>Label option</a:t>
            </a:r>
          </a:p>
        </p:txBody>
      </p:sp>
      <p:sp>
        <p:nvSpPr>
          <p:cNvPr id="2" name="ZoneTexte 1">
            <a:extLst>
              <a:ext uri="{FF2B5EF4-FFF2-40B4-BE49-F238E27FC236}">
                <a16:creationId xmlns:a16="http://schemas.microsoft.com/office/drawing/2014/main" id="{63071745-9B95-A289-6950-353289E10F00}"/>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221410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7646B-1592-B481-BC69-75E38D8F980C}"/>
              </a:ext>
            </a:extLst>
          </p:cNvPr>
          <p:cNvSpPr>
            <a:spLocks noGrp="1"/>
          </p:cNvSpPr>
          <p:nvPr>
            <p:ph type="title"/>
          </p:nvPr>
        </p:nvSpPr>
        <p:spPr/>
        <p:txBody>
          <a:bodyPr/>
          <a:lstStyle/>
          <a:p>
            <a:r>
              <a:rPr lang="en-IN" dirty="0"/>
              <a:t>Lateral Dynamics</a:t>
            </a:r>
          </a:p>
        </p:txBody>
      </p:sp>
      <p:sp>
        <p:nvSpPr>
          <p:cNvPr id="4" name="Text Placeholder 3">
            <a:extLst>
              <a:ext uri="{FF2B5EF4-FFF2-40B4-BE49-F238E27FC236}">
                <a16:creationId xmlns:a16="http://schemas.microsoft.com/office/drawing/2014/main" id="{30ADFE28-E4CE-53ED-34C3-05BCC7BB201A}"/>
              </a:ext>
            </a:extLst>
          </p:cNvPr>
          <p:cNvSpPr>
            <a:spLocks noGrp="1"/>
          </p:cNvSpPr>
          <p:nvPr>
            <p:ph type="body" sz="quarter" idx="17"/>
          </p:nvPr>
        </p:nvSpPr>
        <p:spPr/>
        <p:txBody>
          <a:bodyPr/>
          <a:lstStyle/>
          <a:p>
            <a:r>
              <a:rPr lang="en-US" dirty="0"/>
              <a:t>Lateral dynamics focus on the forces and motions acting on a vehicle when it moves laterally (side to side), such as during turning or lane changes. Understanding these dynamics is crucial for analyzing handling, stability, and safety, especially during cornering or evasive maneuvers. Below are the key aspects of lateral dynamics:</a:t>
            </a:r>
          </a:p>
          <a:p>
            <a:r>
              <a:rPr lang="en-US" sz="2000" b="1" dirty="0"/>
              <a:t>1. Lateral Dynamics and Low-Speed Turning</a:t>
            </a:r>
          </a:p>
          <a:p>
            <a:r>
              <a:rPr lang="en-US" dirty="0"/>
              <a:t>At low speeds, lateral dynamics are influenced primarily by the steering geometry and the tire-road interaction. In low-speed turning, the tires generate lateral forces to guide the vehicle through a curved path.</a:t>
            </a:r>
          </a:p>
          <a:p>
            <a:pPr>
              <a:buFont typeface="Arial" panose="020B0604020202020204" pitchFamily="34" charset="0"/>
              <a:buChar char="•"/>
            </a:pPr>
            <a:r>
              <a:rPr lang="en-US" b="1" dirty="0"/>
              <a:t>Key Factors in Low-Speed Turning:</a:t>
            </a:r>
            <a:endParaRPr lang="en-US" dirty="0"/>
          </a:p>
          <a:p>
            <a:pPr marL="742950" lvl="1" indent="-285750">
              <a:buFont typeface="Arial" panose="020B0604020202020204" pitchFamily="34" charset="0"/>
              <a:buChar char="•"/>
            </a:pPr>
            <a:r>
              <a:rPr lang="en-US" b="1" dirty="0"/>
              <a:t>Steering Angle:</a:t>
            </a:r>
            <a:r>
              <a:rPr lang="en-US" dirty="0"/>
              <a:t> The angle at which the front wheels are turned determines the turning radius.</a:t>
            </a:r>
          </a:p>
          <a:p>
            <a:pPr marL="742950" lvl="1" indent="-285750">
              <a:buFont typeface="Arial" panose="020B0604020202020204" pitchFamily="34" charset="0"/>
              <a:buChar char="•"/>
            </a:pPr>
            <a:r>
              <a:rPr lang="en-US" b="1" dirty="0"/>
              <a:t>Tire Slip Angle:</a:t>
            </a:r>
            <a:r>
              <a:rPr lang="en-US" dirty="0"/>
              <a:t> The difference between the direction of the wheel and the actual direction of motion. At low speeds, slip angles are minimal.</a:t>
            </a:r>
          </a:p>
          <a:p>
            <a:pPr marL="742950" lvl="1" indent="-285750">
              <a:buFont typeface="Arial" panose="020B0604020202020204" pitchFamily="34" charset="0"/>
              <a:buChar char="•"/>
            </a:pPr>
            <a:r>
              <a:rPr lang="en-US" b="1" dirty="0"/>
              <a:t>Turning Radius:</a:t>
            </a:r>
            <a:r>
              <a:rPr lang="en-US" dirty="0"/>
              <a:t> The radius of the circular path followed by the vehicle. </a:t>
            </a:r>
          </a:p>
          <a:p>
            <a:pPr marL="457200" lvl="1" indent="0">
              <a:buNone/>
            </a:pPr>
            <a:r>
              <a:rPr lang="en-US" dirty="0"/>
              <a:t>Smaller radii require greater steering angles.</a:t>
            </a:r>
          </a:p>
          <a:p>
            <a:r>
              <a:rPr lang="en-US" b="1" dirty="0"/>
              <a:t>Example in Vehicle Dynamics:</a:t>
            </a:r>
            <a:endParaRPr lang="en-US" dirty="0"/>
          </a:p>
          <a:p>
            <a:pPr>
              <a:buFont typeface="Arial" panose="020B0604020202020204" pitchFamily="34" charset="0"/>
              <a:buChar char="•"/>
            </a:pPr>
            <a:r>
              <a:rPr lang="en-US" dirty="0"/>
              <a:t>A vehicle with a shorter wheelbase (e.g., a compact car) can achieve tighter turns,</a:t>
            </a:r>
          </a:p>
          <a:p>
            <a:r>
              <a:rPr lang="en-US" dirty="0"/>
              <a:t> making it more maneuverable in urban environments compared to a vehicle with </a:t>
            </a:r>
          </a:p>
          <a:p>
            <a:r>
              <a:rPr lang="en-US" dirty="0"/>
              <a:t>a longer wheelbase.</a:t>
            </a:r>
          </a:p>
          <a:p>
            <a:endParaRPr lang="en-IN" dirty="0"/>
          </a:p>
        </p:txBody>
      </p:sp>
      <p:pic>
        <p:nvPicPr>
          <p:cNvPr id="6" name="Picture 5">
            <a:extLst>
              <a:ext uri="{FF2B5EF4-FFF2-40B4-BE49-F238E27FC236}">
                <a16:creationId xmlns:a16="http://schemas.microsoft.com/office/drawing/2014/main" id="{38959C2E-271E-2F74-2C3B-75163EB2EE64}"/>
              </a:ext>
            </a:extLst>
          </p:cNvPr>
          <p:cNvPicPr>
            <a:picLocks noChangeAspect="1"/>
          </p:cNvPicPr>
          <p:nvPr/>
        </p:nvPicPr>
        <p:blipFill>
          <a:blip r:embed="rId2"/>
          <a:stretch>
            <a:fillRect/>
          </a:stretch>
        </p:blipFill>
        <p:spPr>
          <a:xfrm>
            <a:off x="7608168" y="4195613"/>
            <a:ext cx="3581584" cy="2076557"/>
          </a:xfrm>
          <a:prstGeom prst="rect">
            <a:avLst/>
          </a:prstGeom>
        </p:spPr>
      </p:pic>
    </p:spTree>
    <p:extLst>
      <p:ext uri="{BB962C8B-B14F-4D97-AF65-F5344CB8AC3E}">
        <p14:creationId xmlns:p14="http://schemas.microsoft.com/office/powerpoint/2010/main" val="353224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D871570-FBB8-F282-1B97-65C16AE6C6F4}"/>
              </a:ext>
            </a:extLst>
          </p:cNvPr>
          <p:cNvSpPr>
            <a:spLocks noGrp="1"/>
          </p:cNvSpPr>
          <p:nvPr>
            <p:ph type="ctrTitle"/>
          </p:nvPr>
        </p:nvSpPr>
        <p:spPr>
          <a:xfrm>
            <a:off x="263352" y="3212976"/>
            <a:ext cx="11090276" cy="747897"/>
          </a:xfrm>
        </p:spPr>
        <p:txBody>
          <a:bodyPr/>
          <a:lstStyle/>
          <a:p>
            <a:r>
              <a:rPr lang="en-US" dirty="0"/>
              <a:t>2.Automotive System</a:t>
            </a:r>
          </a:p>
        </p:txBody>
      </p:sp>
      <p:sp>
        <p:nvSpPr>
          <p:cNvPr id="2" name="Sous-titre 1">
            <a:extLst>
              <a:ext uri="{FF2B5EF4-FFF2-40B4-BE49-F238E27FC236}">
                <a16:creationId xmlns:a16="http://schemas.microsoft.com/office/drawing/2014/main" id="{4F18DD32-924E-CE9C-91B0-4F30CCE1B6F9}"/>
              </a:ext>
            </a:extLst>
          </p:cNvPr>
          <p:cNvSpPr>
            <a:spLocks noGrp="1"/>
          </p:cNvSpPr>
          <p:nvPr>
            <p:ph type="subTitle" idx="1"/>
          </p:nvPr>
        </p:nvSpPr>
        <p:spPr>
          <a:xfrm>
            <a:off x="286024" y="4206540"/>
            <a:ext cx="11090276" cy="892552"/>
          </a:xfrm>
        </p:spPr>
        <p:txBody>
          <a:bodyPr/>
          <a:lstStyle/>
          <a:p>
            <a:r>
              <a:rPr lang="en-US" b="1" dirty="0"/>
              <a:t>1. Types Of Drives </a:t>
            </a:r>
          </a:p>
          <a:p>
            <a:r>
              <a:rPr lang="en-US" b="1" dirty="0"/>
              <a:t>2. Weight Distribution </a:t>
            </a:r>
          </a:p>
          <a:p>
            <a:endParaRPr lang="en-US" dirty="0"/>
          </a:p>
        </p:txBody>
      </p:sp>
      <p:sp>
        <p:nvSpPr>
          <p:cNvPr id="6" name="ZoneTexte 5">
            <a:extLst>
              <a:ext uri="{FF2B5EF4-FFF2-40B4-BE49-F238E27FC236}">
                <a16:creationId xmlns:a16="http://schemas.microsoft.com/office/drawing/2014/main" id="{192A5D77-C005-A59E-F201-CA5F0881209D}"/>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1091889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E810-F5B3-7EC9-9896-A9B62E0EAC39}"/>
              </a:ext>
            </a:extLst>
          </p:cNvPr>
          <p:cNvSpPr>
            <a:spLocks noGrp="1"/>
          </p:cNvSpPr>
          <p:nvPr>
            <p:ph type="title"/>
          </p:nvPr>
        </p:nvSpPr>
        <p:spPr>
          <a:xfrm>
            <a:off x="414971" y="260350"/>
            <a:ext cx="11008413" cy="792163"/>
          </a:xfrm>
        </p:spPr>
        <p:txBody>
          <a:bodyPr anchor="ctr">
            <a:normAutofit/>
          </a:bodyPr>
          <a:lstStyle/>
          <a:p>
            <a:r>
              <a:rPr lang="en-IN" dirty="0"/>
              <a:t>2. High-Speed Turning</a:t>
            </a:r>
          </a:p>
        </p:txBody>
      </p:sp>
      <p:pic>
        <p:nvPicPr>
          <p:cNvPr id="31746" name="Picture 2" descr="High-speed turning Understeer ...">
            <a:extLst>
              <a:ext uri="{FF2B5EF4-FFF2-40B4-BE49-F238E27FC236}">
                <a16:creationId xmlns:a16="http://schemas.microsoft.com/office/drawing/2014/main" id="{6448CF65-77FE-0701-0322-E91F82E8B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56" r="1" b="1"/>
          <a:stretch/>
        </p:blipFill>
        <p:spPr bwMode="auto">
          <a:xfrm>
            <a:off x="414971" y="1243013"/>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DF543C7-8E85-24DA-25C5-3C3900379ACD}"/>
              </a:ext>
            </a:extLst>
          </p:cNvPr>
          <p:cNvSpPr>
            <a:spLocks noGrp="1"/>
          </p:cNvSpPr>
          <p:nvPr>
            <p:ph type="body" sz="quarter" idx="4294967295"/>
          </p:nvPr>
        </p:nvSpPr>
        <p:spPr>
          <a:xfrm>
            <a:off x="6084168" y="836712"/>
            <a:ext cx="5313706" cy="4352544"/>
          </a:xfrm>
        </p:spPr>
        <p:txBody>
          <a:bodyPr anchor="t">
            <a:noAutofit/>
          </a:bodyPr>
          <a:lstStyle/>
          <a:p>
            <a:r>
              <a:rPr lang="en-US" sz="1800" kern="1200" dirty="0"/>
              <a:t>High-speed turning introduces additional dynamics such as lateral acceleration, weight transfer, and the influence of aerodynamics. Unlike low-speed turns, the stability of the vehicle becomes a critical factor at higher speeds.</a:t>
            </a:r>
          </a:p>
          <a:p>
            <a:pPr indent="-285750">
              <a:buFont typeface="Arial" panose="020B0604020202020204" pitchFamily="34" charset="0"/>
              <a:buChar char="•"/>
            </a:pPr>
            <a:r>
              <a:rPr lang="en-US" sz="1800" b="1" kern="1200" dirty="0"/>
              <a:t>Key Challenges in High-Speed Turning:</a:t>
            </a:r>
            <a:endParaRPr lang="en-US" sz="1800" kern="1200" dirty="0"/>
          </a:p>
          <a:p>
            <a:pPr marL="0" lvl="1" indent="-342900">
              <a:buFont typeface="+mj-lt"/>
              <a:buAutoNum type="arabicPeriod"/>
            </a:pPr>
            <a:r>
              <a:rPr lang="en-US" sz="1800" b="1" kern="1200" dirty="0"/>
              <a:t>Centrifugal Force:</a:t>
            </a:r>
            <a:r>
              <a:rPr lang="en-US" sz="1800" kern="1200" dirty="0"/>
              <a:t> Acts outward from the center of the curve, increasing with the square of speed. The tires must counter this force to maintain grip.</a:t>
            </a:r>
          </a:p>
          <a:p>
            <a:pPr marL="0" lvl="1" indent="-342900">
              <a:buFont typeface="+mj-lt"/>
              <a:buAutoNum type="arabicPeriod"/>
            </a:pPr>
            <a:r>
              <a:rPr lang="en-US" sz="1800" b="1" kern="1200" dirty="0"/>
              <a:t>Role of Downforce:</a:t>
            </a:r>
            <a:r>
              <a:rPr lang="en-US" sz="1800" kern="1200" dirty="0"/>
              <a:t> High-speed vehicles, like race cars, rely on aerodynamic features such as spoilers to increase downforce and enhance grip.</a:t>
            </a:r>
          </a:p>
          <a:p>
            <a:pPr indent="-285750">
              <a:buFont typeface="Arial" panose="020B0604020202020204" pitchFamily="34" charset="0"/>
              <a:buChar char="•"/>
            </a:pPr>
            <a:r>
              <a:rPr lang="en-US" sz="1800" b="1" kern="1200" dirty="0"/>
              <a:t>Example in Vehicle Dynamics:</a:t>
            </a:r>
            <a:endParaRPr lang="en-US" sz="1800" kern="1200" dirty="0"/>
          </a:p>
          <a:p>
            <a:r>
              <a:rPr lang="en-US" sz="1800" kern="1200" dirty="0"/>
              <a:t>During a high-speed corner, a sports car with aerodynamic aids like a rear spoiler can maintain higher lateral acceleration without losing traction compared to a sedan.</a:t>
            </a:r>
          </a:p>
          <a:p>
            <a:endParaRPr lang="en-US" sz="1800" kern="1200" dirty="0"/>
          </a:p>
        </p:txBody>
      </p:sp>
    </p:spTree>
    <p:extLst>
      <p:ext uri="{BB962C8B-B14F-4D97-AF65-F5344CB8AC3E}">
        <p14:creationId xmlns:p14="http://schemas.microsoft.com/office/powerpoint/2010/main" val="2986404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EA989D-38AF-F53D-BFC5-64C8EC45C6E7}"/>
              </a:ext>
            </a:extLst>
          </p:cNvPr>
          <p:cNvSpPr>
            <a:spLocks noGrp="1"/>
          </p:cNvSpPr>
          <p:nvPr>
            <p:ph type="title"/>
          </p:nvPr>
        </p:nvSpPr>
        <p:spPr/>
        <p:txBody>
          <a:bodyPr/>
          <a:lstStyle/>
          <a:p>
            <a:r>
              <a:rPr lang="en-US" b="1" dirty="0"/>
              <a:t>3. Understeer and Oversteer</a:t>
            </a:r>
            <a:br>
              <a:rPr lang="en-US" b="1" dirty="0"/>
            </a:br>
            <a:endParaRPr lang="en-IN" dirty="0"/>
          </a:p>
        </p:txBody>
      </p:sp>
      <p:sp>
        <p:nvSpPr>
          <p:cNvPr id="4" name="Text Placeholder 3">
            <a:extLst>
              <a:ext uri="{FF2B5EF4-FFF2-40B4-BE49-F238E27FC236}">
                <a16:creationId xmlns:a16="http://schemas.microsoft.com/office/drawing/2014/main" id="{D5062AFC-6B50-A0B7-9D99-BC6C037DAA9C}"/>
              </a:ext>
            </a:extLst>
          </p:cNvPr>
          <p:cNvSpPr>
            <a:spLocks noGrp="1"/>
          </p:cNvSpPr>
          <p:nvPr>
            <p:ph type="body" sz="quarter" idx="17"/>
          </p:nvPr>
        </p:nvSpPr>
        <p:spPr>
          <a:xfrm>
            <a:off x="414971" y="1014460"/>
            <a:ext cx="11369042" cy="4829080"/>
          </a:xfrm>
        </p:spPr>
        <p:txBody>
          <a:bodyPr/>
          <a:lstStyle/>
          <a:p>
            <a:r>
              <a:rPr lang="en-US" sz="1600" dirty="0"/>
              <a:t>Understeer and oversteer describe how a vehicle responds to steering inputs during cornering. These behaviors depend on the balance of lateral forces between the front and rear tires.</a:t>
            </a:r>
          </a:p>
          <a:p>
            <a:pPr>
              <a:buFont typeface="Arial" panose="020B0604020202020204" pitchFamily="34" charset="0"/>
              <a:buChar char="•"/>
            </a:pPr>
            <a:r>
              <a:rPr lang="en-US" sz="1600" b="1" dirty="0"/>
              <a:t>Understeer:</a:t>
            </a:r>
            <a:br>
              <a:rPr lang="en-US" sz="1600" dirty="0"/>
            </a:br>
            <a:r>
              <a:rPr lang="en-US" sz="1600" dirty="0"/>
              <a:t>Occurs when the front tires lose grip before the rear tires, causing the vehicle to turn less sharply than intended.</a:t>
            </a:r>
          </a:p>
          <a:p>
            <a:pPr marL="742950" lvl="1" indent="-285750">
              <a:buFont typeface="Arial" panose="020B0604020202020204" pitchFamily="34" charset="0"/>
              <a:buChar char="•"/>
            </a:pPr>
            <a:r>
              <a:rPr lang="en-US" sz="1600" dirty="0"/>
              <a:t>Common in front-wheel-drive vehicles.</a:t>
            </a:r>
          </a:p>
          <a:p>
            <a:pPr marL="742950" lvl="1" indent="-285750">
              <a:buFont typeface="Arial" panose="020B0604020202020204" pitchFamily="34" charset="0"/>
              <a:buChar char="•"/>
            </a:pPr>
            <a:r>
              <a:rPr lang="en-US" sz="1600" dirty="0"/>
              <a:t>Can be mitigated by reducing speed or adjusting steering input.</a:t>
            </a:r>
          </a:p>
          <a:p>
            <a:pPr>
              <a:buFont typeface="Arial" panose="020B0604020202020204" pitchFamily="34" charset="0"/>
              <a:buChar char="•"/>
            </a:pPr>
            <a:r>
              <a:rPr lang="en-US" sz="1600" b="1" dirty="0"/>
              <a:t>Oversteer:</a:t>
            </a:r>
            <a:br>
              <a:rPr lang="en-US" sz="1600" dirty="0"/>
            </a:br>
            <a:r>
              <a:rPr lang="en-US" sz="1600" dirty="0"/>
              <a:t>Occurs when the rear tires lose grip before the front tires, causing the vehicle to turn more sharply than intended.</a:t>
            </a:r>
          </a:p>
          <a:p>
            <a:pPr marL="742950" lvl="1" indent="-285750">
              <a:buFont typeface="Arial" panose="020B0604020202020204" pitchFamily="34" charset="0"/>
              <a:buChar char="•"/>
            </a:pPr>
            <a:r>
              <a:rPr lang="en-US" sz="1600" dirty="0"/>
              <a:t>Common in rear-wheel-drive vehicles.</a:t>
            </a:r>
          </a:p>
          <a:p>
            <a:pPr marL="742950" lvl="1" indent="-285750">
              <a:buFont typeface="Arial" panose="020B0604020202020204" pitchFamily="34" charset="0"/>
              <a:buChar char="•"/>
            </a:pPr>
            <a:r>
              <a:rPr lang="en-US" sz="1600" dirty="0"/>
              <a:t>Requires skilled counter-steering to correct.</a:t>
            </a:r>
          </a:p>
          <a:p>
            <a:pPr>
              <a:buFont typeface="Arial" panose="020B0604020202020204" pitchFamily="34" charset="0"/>
              <a:buChar char="•"/>
            </a:pPr>
            <a:r>
              <a:rPr lang="en-US" sz="1600" b="1" dirty="0"/>
              <a:t>Neutral Steering:</a:t>
            </a:r>
            <a:br>
              <a:rPr lang="en-US" sz="1600" dirty="0"/>
            </a:br>
            <a:r>
              <a:rPr lang="en-US" sz="1600" dirty="0"/>
              <a:t>Occurs when both front and rear tires lose grip simultaneously, resulting in a balanced response to steering input.</a:t>
            </a:r>
          </a:p>
          <a:p>
            <a:r>
              <a:rPr lang="en-US" sz="1600" b="1" dirty="0"/>
              <a:t>Example in Vehicle Dynamics:</a:t>
            </a:r>
            <a:endParaRPr lang="en-US" sz="1600" dirty="0"/>
          </a:p>
          <a:p>
            <a:pPr>
              <a:buFont typeface="Arial" panose="020B0604020202020204" pitchFamily="34" charset="0"/>
              <a:buChar char="•"/>
            </a:pPr>
            <a:r>
              <a:rPr lang="en-US" sz="1600" dirty="0"/>
              <a:t>A rear-wheel-drive sports car is more prone to oversteer during aggressive cornering, while a front-wheel-drive sedan is more likely to exhibit understeer.</a:t>
            </a:r>
          </a:p>
          <a:p>
            <a:endParaRPr lang="en-IN" sz="1600" dirty="0"/>
          </a:p>
        </p:txBody>
      </p:sp>
    </p:spTree>
    <p:extLst>
      <p:ext uri="{BB962C8B-B14F-4D97-AF65-F5344CB8AC3E}">
        <p14:creationId xmlns:p14="http://schemas.microsoft.com/office/powerpoint/2010/main" val="1680626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67C44-3E1F-0EF9-070C-E83569512501}"/>
              </a:ext>
            </a:extLst>
          </p:cNvPr>
          <p:cNvSpPr>
            <a:spLocks noGrp="1"/>
          </p:cNvSpPr>
          <p:nvPr>
            <p:ph type="title"/>
          </p:nvPr>
        </p:nvSpPr>
        <p:spPr/>
        <p:txBody>
          <a:bodyPr/>
          <a:lstStyle/>
          <a:p>
            <a:r>
              <a:rPr lang="en-US" b="1" dirty="0"/>
              <a:t>4. Roll and Weight Transfer Equation</a:t>
            </a:r>
            <a:br>
              <a:rPr lang="en-US" b="1" dirty="0"/>
            </a:br>
            <a:endParaRPr lang="en-IN" dirty="0"/>
          </a:p>
        </p:txBody>
      </p:sp>
      <p:sp>
        <p:nvSpPr>
          <p:cNvPr id="4" name="Text Placeholder 3">
            <a:extLst>
              <a:ext uri="{FF2B5EF4-FFF2-40B4-BE49-F238E27FC236}">
                <a16:creationId xmlns:a16="http://schemas.microsoft.com/office/drawing/2014/main" id="{9BBBC05B-C992-222B-1B5B-B390C04D349C}"/>
              </a:ext>
            </a:extLst>
          </p:cNvPr>
          <p:cNvSpPr>
            <a:spLocks noGrp="1"/>
          </p:cNvSpPr>
          <p:nvPr>
            <p:ph type="body" sz="quarter" idx="17"/>
          </p:nvPr>
        </p:nvSpPr>
        <p:spPr/>
        <p:txBody>
          <a:bodyPr/>
          <a:lstStyle/>
          <a:p>
            <a:r>
              <a:rPr lang="en-US" sz="1600" dirty="0"/>
              <a:t>Weight transfer during cornering causes the load on the tires to shift laterally, which affects grip and stability. Roll occurs as the vehicle’s body tilts toward the outside of the turn due to lateral acceleration.</a:t>
            </a:r>
          </a:p>
          <a:p>
            <a:endParaRPr lang="en-US" sz="1600" dirty="0"/>
          </a:p>
          <a:p>
            <a:pPr>
              <a:buFont typeface="Arial" panose="020B0604020202020204" pitchFamily="34" charset="0"/>
              <a:buChar char="•"/>
            </a:pPr>
            <a:r>
              <a:rPr lang="en-US" sz="1600" b="1" dirty="0"/>
              <a:t>Factors Influencing Roll:</a:t>
            </a:r>
            <a:endParaRPr lang="en-US" sz="1600" dirty="0"/>
          </a:p>
          <a:p>
            <a:pPr marL="742950" lvl="1" indent="-285750">
              <a:buFont typeface="Arial" panose="020B0604020202020204" pitchFamily="34" charset="0"/>
              <a:buChar char="•"/>
            </a:pPr>
            <a:r>
              <a:rPr lang="en-US" sz="1600" dirty="0"/>
              <a:t>Higher CoG increases weight transfer and roll.</a:t>
            </a:r>
          </a:p>
          <a:p>
            <a:pPr marL="742950" lvl="1" indent="-285750">
              <a:buFont typeface="Arial" panose="020B0604020202020204" pitchFamily="34" charset="0"/>
              <a:buChar char="•"/>
            </a:pPr>
            <a:r>
              <a:rPr lang="en-US" sz="1600" dirty="0"/>
              <a:t>Wider track width reduces the effects of weight transfer.</a:t>
            </a:r>
          </a:p>
          <a:p>
            <a:r>
              <a:rPr lang="en-US" sz="1600" b="1" dirty="0"/>
              <a:t>Example in Vehicle Dynamics:</a:t>
            </a:r>
            <a:endParaRPr lang="en-US" sz="1600" dirty="0"/>
          </a:p>
          <a:p>
            <a:pPr>
              <a:buFont typeface="Arial" panose="020B0604020202020204" pitchFamily="34" charset="0"/>
              <a:buChar char="•"/>
            </a:pPr>
            <a:r>
              <a:rPr lang="en-US" sz="1600" dirty="0"/>
              <a:t>An SUV with a high CoG is more prone to rolling over during sharp turns compared to a sports car with a low CoG and wider track width.</a:t>
            </a:r>
          </a:p>
          <a:p>
            <a:endParaRPr lang="en-IN" sz="1600" dirty="0"/>
          </a:p>
        </p:txBody>
      </p:sp>
    </p:spTree>
    <p:extLst>
      <p:ext uri="{BB962C8B-B14F-4D97-AF65-F5344CB8AC3E}">
        <p14:creationId xmlns:p14="http://schemas.microsoft.com/office/powerpoint/2010/main" val="356010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131676" y="2636912"/>
            <a:ext cx="11928648" cy="2326627"/>
          </a:xfrm>
        </p:spPr>
        <p:txBody>
          <a:bodyPr/>
          <a:lstStyle/>
          <a:p>
            <a:r>
              <a:rPr lang="en-US" i="1" dirty="0">
                <a:latin typeface="Ubuntu Light" panose="020B0304030602030204" pitchFamily="34" charset="0"/>
              </a:rPr>
              <a:t>10.Handling And Steering Performance </a:t>
            </a:r>
            <a:br>
              <a:rPr lang="en-US" i="1" dirty="0">
                <a:latin typeface="Ubuntu Light" panose="020B0304030602030204" pitchFamily="34" charset="0"/>
              </a:rPr>
            </a:b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07369" y="3654110"/>
            <a:ext cx="5545138" cy="1862048"/>
          </a:xfrm>
        </p:spPr>
        <p:txBody>
          <a:bodyPr/>
          <a:lstStyle/>
          <a:p>
            <a:r>
              <a:rPr lang="en-US" i="1" dirty="0">
                <a:latin typeface="Ubuntu Light" panose="020B0304030602030204" pitchFamily="34" charset="0"/>
              </a:rPr>
              <a:t>1. Steering Ration</a:t>
            </a:r>
          </a:p>
          <a:p>
            <a:r>
              <a:rPr lang="en-US" i="1" dirty="0">
                <a:latin typeface="Ubuntu Light" panose="020B0304030602030204" pitchFamily="34" charset="0"/>
              </a:rPr>
              <a:t>2.Steady State Handling Test</a:t>
            </a:r>
          </a:p>
          <a:p>
            <a:r>
              <a:rPr lang="en-US" i="1" dirty="0">
                <a:latin typeface="Ubuntu Light" panose="020B0304030602030204" pitchFamily="34" charset="0"/>
              </a:rPr>
              <a:t>3.Double Lane Change Test</a:t>
            </a:r>
          </a:p>
          <a:p>
            <a:r>
              <a:rPr lang="en-US" i="1" dirty="0">
                <a:latin typeface="Ubuntu Light" panose="020B0304030602030204" pitchFamily="34" charset="0"/>
              </a:rPr>
              <a:t>4. Turing Circle Diameter </a:t>
            </a:r>
          </a:p>
          <a:p>
            <a:r>
              <a:rPr lang="en-US" i="1" dirty="0">
                <a:latin typeface="Ubuntu Light" panose="020B0304030602030204" pitchFamily="34" charset="0"/>
              </a:rPr>
              <a:t>5. Steering Returnability Performance </a:t>
            </a:r>
          </a:p>
          <a:p>
            <a:r>
              <a:rPr lang="en-US" i="1" dirty="0">
                <a:latin typeface="Ubuntu Light" panose="020B0304030602030204" pitchFamily="34" charset="0"/>
              </a:rPr>
              <a:t>6. Steering On Centre Performance </a:t>
            </a:r>
          </a:p>
        </p:txBody>
      </p:sp>
      <p:sp>
        <p:nvSpPr>
          <p:cNvPr id="3" name="Text Placeholder 2">
            <a:extLst>
              <a:ext uri="{FF2B5EF4-FFF2-40B4-BE49-F238E27FC236}">
                <a16:creationId xmlns:a16="http://schemas.microsoft.com/office/drawing/2014/main" id="{56893DF0-F410-A4F8-EF0B-D1FB4184355A}"/>
              </a:ext>
            </a:extLst>
          </p:cNvPr>
          <p:cNvSpPr>
            <a:spLocks noGrp="1"/>
          </p:cNvSpPr>
          <p:nvPr>
            <p:ph type="body" sz="quarter" idx="13"/>
          </p:nvPr>
        </p:nvSpPr>
        <p:spPr/>
        <p:txBody>
          <a:bodyPr/>
          <a:lstStyle/>
          <a:p>
            <a:r>
              <a:rPr lang="en-US" dirty="0"/>
              <a:t>Label option</a:t>
            </a:r>
          </a:p>
        </p:txBody>
      </p:sp>
      <p:sp>
        <p:nvSpPr>
          <p:cNvPr id="7" name="ZoneTexte 6">
            <a:extLst>
              <a:ext uri="{FF2B5EF4-FFF2-40B4-BE49-F238E27FC236}">
                <a16:creationId xmlns:a16="http://schemas.microsoft.com/office/drawing/2014/main" id="{6BD552E6-8F32-9784-FB09-2C9F9559A0FA}"/>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955405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AA748-9B44-DE60-0EFA-7BCDCE221892}"/>
              </a:ext>
            </a:extLst>
          </p:cNvPr>
          <p:cNvSpPr>
            <a:spLocks noGrp="1"/>
          </p:cNvSpPr>
          <p:nvPr>
            <p:ph type="title"/>
          </p:nvPr>
        </p:nvSpPr>
        <p:spPr/>
        <p:txBody>
          <a:bodyPr/>
          <a:lstStyle/>
          <a:p>
            <a:br>
              <a:rPr lang="en-IN" dirty="0"/>
            </a:br>
            <a:r>
              <a:rPr lang="en-IN" b="1" dirty="0"/>
              <a:t>Handling and Steering Performance</a:t>
            </a:r>
            <a:br>
              <a:rPr lang="en-IN" b="1" dirty="0"/>
            </a:br>
            <a:endParaRPr lang="en-IN" dirty="0"/>
          </a:p>
        </p:txBody>
      </p:sp>
      <p:sp>
        <p:nvSpPr>
          <p:cNvPr id="4" name="Text Placeholder 3">
            <a:extLst>
              <a:ext uri="{FF2B5EF4-FFF2-40B4-BE49-F238E27FC236}">
                <a16:creationId xmlns:a16="http://schemas.microsoft.com/office/drawing/2014/main" id="{E514C961-A1B9-0AEE-AAD7-6B03B73F7A0D}"/>
              </a:ext>
            </a:extLst>
          </p:cNvPr>
          <p:cNvSpPr>
            <a:spLocks noGrp="1"/>
          </p:cNvSpPr>
          <p:nvPr>
            <p:ph type="body" sz="quarter" idx="17"/>
          </p:nvPr>
        </p:nvSpPr>
        <p:spPr>
          <a:xfrm>
            <a:off x="299536" y="740476"/>
            <a:ext cx="11369042" cy="4829080"/>
          </a:xfrm>
        </p:spPr>
        <p:txBody>
          <a:bodyPr/>
          <a:lstStyle/>
          <a:p>
            <a:r>
              <a:rPr lang="en-US" dirty="0"/>
              <a:t>Handling and steering performance evaluate a vehicle's ability to respond accurately to driver inputs and maintain stability during various maneuvers. These characteristics significantly influence the driving experience, safety, and control of the vehicle.</a:t>
            </a:r>
          </a:p>
          <a:p>
            <a:r>
              <a:rPr lang="en-US" b="1" dirty="0"/>
              <a:t>1. Steering Ratio</a:t>
            </a:r>
          </a:p>
          <a:p>
            <a:r>
              <a:rPr lang="en-US" dirty="0"/>
              <a:t>The </a:t>
            </a:r>
            <a:r>
              <a:rPr lang="en-US" b="1" dirty="0"/>
              <a:t>steering ratio</a:t>
            </a:r>
            <a:r>
              <a:rPr lang="en-US" dirty="0"/>
              <a:t> is the ratio of the steering wheel's rotation to the corresponding rotation of the front wheels. It determines how much the driver needs to turn the steering wheel to achieve a specific change in wheel angle.</a:t>
            </a:r>
          </a:p>
          <a:p>
            <a:pPr>
              <a:buFont typeface="Arial" panose="020B0604020202020204" pitchFamily="34" charset="0"/>
              <a:buChar char="•"/>
            </a:pPr>
            <a:r>
              <a:rPr lang="en-US" b="1" dirty="0"/>
              <a:t>Interpretation:</a:t>
            </a:r>
            <a:endParaRPr lang="en-US" dirty="0"/>
          </a:p>
          <a:p>
            <a:pPr marL="742950" lvl="1" indent="-285750">
              <a:buFont typeface="Arial" panose="020B0604020202020204" pitchFamily="34" charset="0"/>
              <a:buChar char="•"/>
            </a:pPr>
            <a:r>
              <a:rPr lang="en-US" dirty="0"/>
              <a:t>A </a:t>
            </a:r>
            <a:r>
              <a:rPr lang="en-US" b="1" dirty="0"/>
              <a:t>high steering ratio</a:t>
            </a:r>
            <a:r>
              <a:rPr lang="en-US" dirty="0"/>
              <a:t> (e.g., 20:1) means the driver needs to turn the steering wheel more for the same wheel angle. Common in trucks for stability.</a:t>
            </a:r>
          </a:p>
          <a:p>
            <a:pPr marL="742950" lvl="1" indent="-285750">
              <a:buFont typeface="Arial" panose="020B0604020202020204" pitchFamily="34" charset="0"/>
              <a:buChar char="•"/>
            </a:pPr>
            <a:r>
              <a:rPr lang="en-US" dirty="0"/>
              <a:t>A </a:t>
            </a:r>
            <a:r>
              <a:rPr lang="en-US" b="1" dirty="0"/>
              <a:t>low steering ratio</a:t>
            </a:r>
            <a:r>
              <a:rPr lang="en-US" dirty="0"/>
              <a:t> (e.g., 12:1) means less steering effort is required, ideal for sporty and responsive vehicles.</a:t>
            </a:r>
          </a:p>
          <a:p>
            <a:r>
              <a:rPr lang="en-US" b="1" dirty="0"/>
              <a:t>Example in Vehicle Dynamics:</a:t>
            </a:r>
            <a:endParaRPr lang="en-US" dirty="0"/>
          </a:p>
          <a:p>
            <a:pPr>
              <a:buFont typeface="Arial" panose="020B0604020202020204" pitchFamily="34" charset="0"/>
              <a:buChar char="•"/>
            </a:pPr>
            <a:r>
              <a:rPr lang="en-US" dirty="0"/>
              <a:t>Sports cars often have a low steering ratio for quick handling, while trucks prioritize higher ratios for precise control at low speeds.</a:t>
            </a:r>
          </a:p>
          <a:p>
            <a:endParaRPr lang="en-IN" dirty="0"/>
          </a:p>
        </p:txBody>
      </p:sp>
      <p:pic>
        <p:nvPicPr>
          <p:cNvPr id="6" name="Picture 5">
            <a:extLst>
              <a:ext uri="{FF2B5EF4-FFF2-40B4-BE49-F238E27FC236}">
                <a16:creationId xmlns:a16="http://schemas.microsoft.com/office/drawing/2014/main" id="{8270E451-77F7-24B1-F59F-E4D2FA2BFBCA}"/>
              </a:ext>
            </a:extLst>
          </p:cNvPr>
          <p:cNvPicPr>
            <a:picLocks noChangeAspect="1"/>
          </p:cNvPicPr>
          <p:nvPr/>
        </p:nvPicPr>
        <p:blipFill>
          <a:blip r:embed="rId2"/>
          <a:stretch>
            <a:fillRect/>
          </a:stretch>
        </p:blipFill>
        <p:spPr>
          <a:xfrm>
            <a:off x="5475971" y="4090679"/>
            <a:ext cx="6192607" cy="1293844"/>
          </a:xfrm>
          <a:prstGeom prst="rect">
            <a:avLst/>
          </a:prstGeom>
        </p:spPr>
      </p:pic>
      <p:pic>
        <p:nvPicPr>
          <p:cNvPr id="19458" name="Picture 2" descr="Four-Wheel Steering Vehicle ...">
            <a:extLst>
              <a:ext uri="{FF2B5EF4-FFF2-40B4-BE49-F238E27FC236}">
                <a16:creationId xmlns:a16="http://schemas.microsoft.com/office/drawing/2014/main" id="{5C4764EC-E5C5-0BAA-7CB4-1C6FBD421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3933056"/>
            <a:ext cx="3988402" cy="231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424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422ED2-B7C1-543E-C9CA-3CE1A0F8967F}"/>
              </a:ext>
            </a:extLst>
          </p:cNvPr>
          <p:cNvSpPr>
            <a:spLocks noGrp="1"/>
          </p:cNvSpPr>
          <p:nvPr>
            <p:ph type="title"/>
          </p:nvPr>
        </p:nvSpPr>
        <p:spPr>
          <a:xfrm>
            <a:off x="414971" y="260350"/>
            <a:ext cx="11008413" cy="792163"/>
          </a:xfrm>
        </p:spPr>
        <p:txBody>
          <a:bodyPr anchor="ctr">
            <a:normAutofit/>
          </a:bodyPr>
          <a:lstStyle/>
          <a:p>
            <a:r>
              <a:rPr lang="en-IN" dirty="0"/>
              <a:t>2. Steady-State Handling Test</a:t>
            </a:r>
          </a:p>
        </p:txBody>
      </p:sp>
      <p:sp>
        <p:nvSpPr>
          <p:cNvPr id="4" name="Text Placeholder 3">
            <a:extLst>
              <a:ext uri="{FF2B5EF4-FFF2-40B4-BE49-F238E27FC236}">
                <a16:creationId xmlns:a16="http://schemas.microsoft.com/office/drawing/2014/main" id="{52D7D237-A36D-BD4A-C425-A4E6B38D8430}"/>
              </a:ext>
            </a:extLst>
          </p:cNvPr>
          <p:cNvSpPr>
            <a:spLocks noGrp="1"/>
          </p:cNvSpPr>
          <p:nvPr>
            <p:ph type="body" sz="quarter" idx="4294967295"/>
          </p:nvPr>
        </p:nvSpPr>
        <p:spPr>
          <a:xfrm>
            <a:off x="6109677" y="1243013"/>
            <a:ext cx="5313706" cy="4352544"/>
          </a:xfrm>
        </p:spPr>
        <p:txBody>
          <a:bodyPr anchor="t">
            <a:normAutofit/>
          </a:bodyPr>
          <a:lstStyle/>
          <a:p>
            <a:r>
              <a:rPr lang="en-US" kern="1200"/>
              <a:t>The </a:t>
            </a:r>
            <a:r>
              <a:rPr lang="en-US" b="1" kern="1200"/>
              <a:t>steady-state handling test</a:t>
            </a:r>
            <a:r>
              <a:rPr lang="en-US" kern="1200"/>
              <a:t> evaluates a vehicle's cornering behavior under constant speed and steering input, revealing tendencies like understeer, oversteer, or neutral handling.</a:t>
            </a:r>
          </a:p>
          <a:p>
            <a:pPr>
              <a:buFont typeface="Arial" panose="020B0604020202020204" pitchFamily="34" charset="0"/>
              <a:buChar char="•"/>
            </a:pPr>
            <a:r>
              <a:rPr lang="en-US" b="1" kern="1200"/>
              <a:t>Procedure:</a:t>
            </a:r>
            <a:endParaRPr lang="en-US" kern="1200"/>
          </a:p>
          <a:p>
            <a:pPr marL="0" lvl="1" indent="-285750">
              <a:buFont typeface="Arial" panose="020B0604020202020204" pitchFamily="34" charset="0"/>
              <a:buChar char="•"/>
            </a:pPr>
            <a:r>
              <a:rPr lang="en-US" kern="1200"/>
              <a:t>The vehicle is driven in a circular path at increasing speeds.</a:t>
            </a:r>
          </a:p>
          <a:p>
            <a:pPr marL="0" lvl="1" indent="-285750">
              <a:buFont typeface="Arial" panose="020B0604020202020204" pitchFamily="34" charset="0"/>
              <a:buChar char="•"/>
            </a:pPr>
            <a:r>
              <a:rPr lang="en-US" kern="1200"/>
              <a:t>Steering input and lateral acceleration are monitored to determine how the vehicle responds to the driver’s inputs.</a:t>
            </a:r>
          </a:p>
          <a:p>
            <a:pPr>
              <a:buFont typeface="Arial" panose="020B0604020202020204" pitchFamily="34" charset="0"/>
              <a:buChar char="•"/>
            </a:pPr>
            <a:r>
              <a:rPr lang="en-US" b="1" kern="1200"/>
              <a:t>Key Metrics:</a:t>
            </a:r>
            <a:endParaRPr lang="en-US" kern="1200"/>
          </a:p>
          <a:p>
            <a:pPr marL="0" lvl="1" indent="-285750">
              <a:buFont typeface="Arial" panose="020B0604020202020204" pitchFamily="34" charset="0"/>
              <a:buChar char="•"/>
            </a:pPr>
            <a:r>
              <a:rPr lang="en-US" b="1" kern="1200"/>
              <a:t>Understeer Gradient:</a:t>
            </a:r>
            <a:r>
              <a:rPr lang="en-US" kern="1200"/>
              <a:t> Describes the change in steering angle required with increasing lateral acceleration.</a:t>
            </a:r>
          </a:p>
          <a:p>
            <a:pPr marL="0" lvl="1" indent="-285750">
              <a:buFont typeface="Arial" panose="020B0604020202020204" pitchFamily="34" charset="0"/>
              <a:buChar char="•"/>
            </a:pPr>
            <a:r>
              <a:rPr lang="en-US" b="1" kern="1200"/>
              <a:t>Neutral Steer Speed:</a:t>
            </a:r>
            <a:r>
              <a:rPr lang="en-US" kern="1200"/>
              <a:t> The speed at which no additional steering input is needed.</a:t>
            </a:r>
          </a:p>
          <a:p>
            <a:r>
              <a:rPr lang="en-US" b="1" kern="1200"/>
              <a:t>Example in Vehicle Dynamics:</a:t>
            </a:r>
            <a:endParaRPr lang="en-US" kern="1200"/>
          </a:p>
          <a:p>
            <a:pPr>
              <a:buFont typeface="Arial" panose="020B0604020202020204" pitchFamily="34" charset="0"/>
              <a:buChar char="•"/>
            </a:pPr>
            <a:r>
              <a:rPr lang="en-US" kern="1200"/>
              <a:t>A well-balanced vehicle maintains neutral handling in a steady-state test, with no abrupt loss of grip at either the front or rear wheels.</a:t>
            </a:r>
          </a:p>
          <a:p>
            <a:endParaRPr lang="en-US" kern="1200"/>
          </a:p>
        </p:txBody>
      </p:sp>
      <p:pic>
        <p:nvPicPr>
          <p:cNvPr id="18436" name="Picture 4" descr="What are the steady state response to steering input ?">
            <a:extLst>
              <a:ext uri="{FF2B5EF4-FFF2-40B4-BE49-F238E27FC236}">
                <a16:creationId xmlns:a16="http://schemas.microsoft.com/office/drawing/2014/main" id="{C524B8B7-F054-1D09-71DE-0ACDCBE74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91" y="1412776"/>
            <a:ext cx="5465005" cy="435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0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19D91-308F-4112-0B67-88E4ED15E3A0}"/>
              </a:ext>
            </a:extLst>
          </p:cNvPr>
          <p:cNvSpPr>
            <a:spLocks noGrp="1"/>
          </p:cNvSpPr>
          <p:nvPr>
            <p:ph type="title"/>
          </p:nvPr>
        </p:nvSpPr>
        <p:spPr/>
        <p:txBody>
          <a:bodyPr/>
          <a:lstStyle/>
          <a:p>
            <a:r>
              <a:rPr lang="en-IN" dirty="0"/>
              <a:t>3. Double Lane Change Test</a:t>
            </a:r>
          </a:p>
        </p:txBody>
      </p:sp>
      <p:sp>
        <p:nvSpPr>
          <p:cNvPr id="4" name="Text Placeholder 3">
            <a:extLst>
              <a:ext uri="{FF2B5EF4-FFF2-40B4-BE49-F238E27FC236}">
                <a16:creationId xmlns:a16="http://schemas.microsoft.com/office/drawing/2014/main" id="{4BF1D27A-B484-F8C9-9FC2-75CAD9085C1C}"/>
              </a:ext>
            </a:extLst>
          </p:cNvPr>
          <p:cNvSpPr>
            <a:spLocks noGrp="1"/>
          </p:cNvSpPr>
          <p:nvPr>
            <p:ph type="body" sz="quarter" idx="17"/>
          </p:nvPr>
        </p:nvSpPr>
        <p:spPr>
          <a:xfrm>
            <a:off x="440445" y="1340768"/>
            <a:ext cx="11369042" cy="4829080"/>
          </a:xfrm>
        </p:spPr>
        <p:txBody>
          <a:bodyPr/>
          <a:lstStyle/>
          <a:p>
            <a:r>
              <a:rPr lang="en-US" sz="1600" dirty="0"/>
              <a:t>The </a:t>
            </a:r>
            <a:r>
              <a:rPr lang="en-US" sz="1600" b="1" dirty="0"/>
              <a:t>double lane change test</a:t>
            </a:r>
            <a:r>
              <a:rPr lang="en-US" sz="1600" dirty="0"/>
              <a:t> simulates a sudden evasive maneuver, such as avoiding an obstacle on the road, to evaluate the vehicle's stability and responsiveness.</a:t>
            </a:r>
          </a:p>
          <a:p>
            <a:pPr>
              <a:buFont typeface="Arial" panose="020B0604020202020204" pitchFamily="34" charset="0"/>
              <a:buChar char="•"/>
            </a:pPr>
            <a:r>
              <a:rPr lang="en-US" sz="1600" b="1" dirty="0"/>
              <a:t>Procedure:</a:t>
            </a:r>
            <a:endParaRPr lang="en-US" sz="1600" dirty="0"/>
          </a:p>
          <a:p>
            <a:pPr marL="742950" lvl="1" indent="-285750">
              <a:buFont typeface="Arial" panose="020B0604020202020204" pitchFamily="34" charset="0"/>
              <a:buChar char="•"/>
            </a:pPr>
            <a:r>
              <a:rPr lang="en-US" sz="1600" dirty="0"/>
              <a:t>The vehicle navigates two consecutive lane changes at increasing speeds without braking.</a:t>
            </a:r>
          </a:p>
          <a:p>
            <a:pPr marL="742950" lvl="1" indent="-285750">
              <a:buFont typeface="Arial" panose="020B0604020202020204" pitchFamily="34" charset="0"/>
              <a:buChar char="•"/>
            </a:pPr>
            <a:r>
              <a:rPr lang="en-US" sz="1600" dirty="0"/>
              <a:t>Driver input, body roll, and tire performance are measured.</a:t>
            </a:r>
          </a:p>
          <a:p>
            <a:pPr>
              <a:buFont typeface="Arial" panose="020B0604020202020204" pitchFamily="34" charset="0"/>
              <a:buChar char="•"/>
            </a:pPr>
            <a:r>
              <a:rPr lang="en-US" sz="1600" b="1" dirty="0"/>
              <a:t>Importance:</a:t>
            </a:r>
            <a:endParaRPr lang="en-US" sz="1600" dirty="0"/>
          </a:p>
          <a:p>
            <a:pPr marL="742950" lvl="1" indent="-285750">
              <a:buFont typeface="Arial" panose="020B0604020202020204" pitchFamily="34" charset="0"/>
              <a:buChar char="•"/>
            </a:pPr>
            <a:r>
              <a:rPr lang="en-US" sz="1600" dirty="0"/>
              <a:t>Highlights the vehicle’s agility and ability to maintain control during rapid directional changes.</a:t>
            </a:r>
          </a:p>
          <a:p>
            <a:r>
              <a:rPr lang="en-US" sz="1600" b="1" dirty="0"/>
              <a:t>Example in Vehicle Dynamics:</a:t>
            </a:r>
            <a:endParaRPr lang="en-US" sz="1600" dirty="0"/>
          </a:p>
          <a:p>
            <a:pPr>
              <a:buFont typeface="Arial" panose="020B0604020202020204" pitchFamily="34" charset="0"/>
              <a:buChar char="•"/>
            </a:pPr>
            <a:r>
              <a:rPr lang="en-US" sz="1600" dirty="0"/>
              <a:t>SUVs with advanced stability control systems perform better in this test by minimizing body roll and maintaining grip during rapid lane changes.</a:t>
            </a:r>
          </a:p>
          <a:p>
            <a:endParaRPr lang="en-IN" sz="1600" dirty="0"/>
          </a:p>
        </p:txBody>
      </p:sp>
      <p:pic>
        <p:nvPicPr>
          <p:cNvPr id="17410" name="Picture 2" descr="The track for double lane change test ...">
            <a:extLst>
              <a:ext uri="{FF2B5EF4-FFF2-40B4-BE49-F238E27FC236}">
                <a16:creationId xmlns:a16="http://schemas.microsoft.com/office/drawing/2014/main" id="{FBF84B1F-F4A3-BE88-07A0-7164C6690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888" y="4329155"/>
            <a:ext cx="6120680" cy="184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08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9B2B8F-ED2E-52BF-FFC3-390B71684998}"/>
              </a:ext>
            </a:extLst>
          </p:cNvPr>
          <p:cNvSpPr>
            <a:spLocks noGrp="1"/>
          </p:cNvSpPr>
          <p:nvPr>
            <p:ph type="title"/>
          </p:nvPr>
        </p:nvSpPr>
        <p:spPr>
          <a:xfrm>
            <a:off x="414971" y="260350"/>
            <a:ext cx="11008413" cy="792163"/>
          </a:xfrm>
        </p:spPr>
        <p:txBody>
          <a:bodyPr anchor="ctr">
            <a:normAutofit/>
          </a:bodyPr>
          <a:lstStyle/>
          <a:p>
            <a:r>
              <a:rPr lang="en-IN" dirty="0"/>
              <a:t>4. Turning Circle Diameter</a:t>
            </a:r>
          </a:p>
        </p:txBody>
      </p:sp>
      <p:pic>
        <p:nvPicPr>
          <p:cNvPr id="16386" name="Picture 2" descr="What Is Turning circle radius or diameter &amp; how is it ...">
            <a:extLst>
              <a:ext uri="{FF2B5EF4-FFF2-40B4-BE49-F238E27FC236}">
                <a16:creationId xmlns:a16="http://schemas.microsoft.com/office/drawing/2014/main" id="{8A35173D-1716-404F-17CF-7FFF6DB0D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607" r="11635" b="1"/>
          <a:stretch/>
        </p:blipFill>
        <p:spPr bwMode="auto">
          <a:xfrm>
            <a:off x="1055440" y="1124744"/>
            <a:ext cx="3232757" cy="264800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B0D30CD-F070-A78E-92BE-4B0E1C959833}"/>
              </a:ext>
            </a:extLst>
          </p:cNvPr>
          <p:cNvSpPr>
            <a:spLocks noGrp="1"/>
          </p:cNvSpPr>
          <p:nvPr>
            <p:ph type="body" sz="quarter" idx="4294967295"/>
          </p:nvPr>
        </p:nvSpPr>
        <p:spPr>
          <a:xfrm>
            <a:off x="5447928" y="1124744"/>
            <a:ext cx="5975455" cy="4824536"/>
          </a:xfrm>
        </p:spPr>
        <p:txBody>
          <a:bodyPr anchor="t">
            <a:normAutofit/>
          </a:bodyPr>
          <a:lstStyle/>
          <a:p>
            <a:r>
              <a:rPr lang="en-US" kern="1200" dirty="0"/>
              <a:t>The </a:t>
            </a:r>
            <a:r>
              <a:rPr lang="en-US" b="1" kern="1200" dirty="0"/>
              <a:t>turning circle diameter</a:t>
            </a:r>
            <a:r>
              <a:rPr lang="en-US" kern="1200" dirty="0"/>
              <a:t> is the smallest circular path that a vehicle can achieve during a full lock turn. It is a measure of the vehicle’s maneuverability.</a:t>
            </a:r>
          </a:p>
          <a:p>
            <a:pPr>
              <a:buFont typeface="Arial" panose="020B0604020202020204" pitchFamily="34" charset="0"/>
              <a:buChar char="•"/>
            </a:pPr>
            <a:r>
              <a:rPr lang="en-US" b="1" kern="1200" dirty="0"/>
              <a:t>Factors Affecting Turning Circle:</a:t>
            </a:r>
            <a:endParaRPr lang="en-US" kern="1200" dirty="0"/>
          </a:p>
          <a:p>
            <a:pPr marL="0" lvl="1" indent="-285750">
              <a:buFont typeface="Arial" panose="020B0604020202020204" pitchFamily="34" charset="0"/>
              <a:buChar char="•"/>
            </a:pPr>
            <a:r>
              <a:rPr lang="en-US" b="1" kern="1200" dirty="0"/>
              <a:t>Wheelbase:</a:t>
            </a:r>
            <a:r>
              <a:rPr lang="en-US" kern="1200" dirty="0"/>
              <a:t> A shorter wheelbase reduces the turning circle.</a:t>
            </a:r>
          </a:p>
          <a:p>
            <a:pPr marL="0" lvl="1" indent="-285750">
              <a:buFont typeface="Arial" panose="020B0604020202020204" pitchFamily="34" charset="0"/>
              <a:buChar char="•"/>
            </a:pPr>
            <a:r>
              <a:rPr lang="en-US" b="1" kern="1200" dirty="0"/>
              <a:t>Steering Angle:</a:t>
            </a:r>
            <a:r>
              <a:rPr lang="en-US" kern="1200" dirty="0"/>
              <a:t> A larger maximum steering angle reduces the turning circle.</a:t>
            </a:r>
          </a:p>
          <a:p>
            <a:pPr marL="0" lvl="1" indent="-285750">
              <a:buFont typeface="Arial" panose="020B0604020202020204" pitchFamily="34" charset="0"/>
              <a:buChar char="•"/>
            </a:pPr>
            <a:r>
              <a:rPr lang="en-US" b="1" kern="1200" dirty="0"/>
              <a:t>Track Width:</a:t>
            </a:r>
            <a:r>
              <a:rPr lang="en-US" kern="1200" dirty="0"/>
              <a:t> Wider vehicles may require a larger turning circle.</a:t>
            </a:r>
          </a:p>
          <a:p>
            <a:pPr>
              <a:buFont typeface="Arial" panose="020B0604020202020204" pitchFamily="34" charset="0"/>
              <a:buChar char="•"/>
            </a:pPr>
            <a:r>
              <a:rPr lang="en-US" b="1" kern="1200" dirty="0"/>
              <a:t>Typical Values:</a:t>
            </a:r>
            <a:endParaRPr lang="en-US" kern="1200" dirty="0"/>
          </a:p>
          <a:p>
            <a:pPr marL="0" lvl="1" indent="-285750">
              <a:buFont typeface="Arial" panose="020B0604020202020204" pitchFamily="34" charset="0"/>
              <a:buChar char="•"/>
            </a:pPr>
            <a:r>
              <a:rPr lang="en-US" kern="1200" dirty="0"/>
              <a:t>Compact cars: 9–10 meters.</a:t>
            </a:r>
          </a:p>
          <a:p>
            <a:pPr marL="0" lvl="1" indent="-285750">
              <a:buFont typeface="Arial" panose="020B0604020202020204" pitchFamily="34" charset="0"/>
              <a:buChar char="•"/>
            </a:pPr>
            <a:r>
              <a:rPr lang="en-US" kern="1200" dirty="0"/>
              <a:t>SUVs or trucks: 12–14 meters.</a:t>
            </a:r>
          </a:p>
          <a:p>
            <a:r>
              <a:rPr lang="en-US" b="1" kern="1200" dirty="0"/>
              <a:t>Example in Vehicle Dynamics:</a:t>
            </a:r>
            <a:endParaRPr lang="en-US" kern="1200" dirty="0"/>
          </a:p>
          <a:p>
            <a:pPr>
              <a:buFont typeface="Arial" panose="020B0604020202020204" pitchFamily="34" charset="0"/>
              <a:buChar char="•"/>
            </a:pPr>
            <a:r>
              <a:rPr lang="en-US" kern="1200" dirty="0"/>
              <a:t>A compact city car with a small turning circle diameter is easier to maneuver in tight parking spaces than a full-size SUV.</a:t>
            </a:r>
          </a:p>
          <a:p>
            <a:endParaRPr lang="en-US" kern="1200" dirty="0"/>
          </a:p>
        </p:txBody>
      </p:sp>
      <p:pic>
        <p:nvPicPr>
          <p:cNvPr id="6" name="Picture 5">
            <a:extLst>
              <a:ext uri="{FF2B5EF4-FFF2-40B4-BE49-F238E27FC236}">
                <a16:creationId xmlns:a16="http://schemas.microsoft.com/office/drawing/2014/main" id="{D32DD592-AFE9-B9D3-BC88-1AF2EF26CAAD}"/>
              </a:ext>
            </a:extLst>
          </p:cNvPr>
          <p:cNvPicPr>
            <a:picLocks noChangeAspect="1"/>
          </p:cNvPicPr>
          <p:nvPr/>
        </p:nvPicPr>
        <p:blipFill>
          <a:blip r:embed="rId4"/>
          <a:stretch>
            <a:fillRect/>
          </a:stretch>
        </p:blipFill>
        <p:spPr>
          <a:xfrm>
            <a:off x="1127448" y="4095924"/>
            <a:ext cx="3619686" cy="2025754"/>
          </a:xfrm>
          <a:prstGeom prst="rect">
            <a:avLst/>
          </a:prstGeom>
        </p:spPr>
      </p:pic>
    </p:spTree>
    <p:extLst>
      <p:ext uri="{BB962C8B-B14F-4D97-AF65-F5344CB8AC3E}">
        <p14:creationId xmlns:p14="http://schemas.microsoft.com/office/powerpoint/2010/main" val="1816425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B31AF-1F0C-B610-FB38-DD2D1E91F364}"/>
              </a:ext>
            </a:extLst>
          </p:cNvPr>
          <p:cNvSpPr>
            <a:spLocks noGrp="1"/>
          </p:cNvSpPr>
          <p:nvPr>
            <p:ph type="title"/>
          </p:nvPr>
        </p:nvSpPr>
        <p:spPr/>
        <p:txBody>
          <a:bodyPr/>
          <a:lstStyle/>
          <a:p>
            <a:r>
              <a:rPr lang="en-IN" dirty="0"/>
              <a:t>5. Steering Returnability Performance</a:t>
            </a:r>
          </a:p>
        </p:txBody>
      </p:sp>
      <p:sp>
        <p:nvSpPr>
          <p:cNvPr id="4" name="Text Placeholder 3">
            <a:extLst>
              <a:ext uri="{FF2B5EF4-FFF2-40B4-BE49-F238E27FC236}">
                <a16:creationId xmlns:a16="http://schemas.microsoft.com/office/drawing/2014/main" id="{2DFDEC6E-E015-EA26-6D87-22092B61FCC0}"/>
              </a:ext>
            </a:extLst>
          </p:cNvPr>
          <p:cNvSpPr>
            <a:spLocks noGrp="1"/>
          </p:cNvSpPr>
          <p:nvPr>
            <p:ph type="body" sz="quarter" idx="17"/>
          </p:nvPr>
        </p:nvSpPr>
        <p:spPr/>
        <p:txBody>
          <a:bodyPr/>
          <a:lstStyle/>
          <a:p>
            <a:r>
              <a:rPr lang="en-US" sz="1600" b="1" dirty="0"/>
              <a:t>Steering returnability</a:t>
            </a:r>
            <a:r>
              <a:rPr lang="en-US" sz="1600" dirty="0"/>
              <a:t> refers to the steering system's ability to return to the center position after a turn, aided by caster angle and suspension geometry.</a:t>
            </a:r>
          </a:p>
          <a:p>
            <a:pPr>
              <a:buFont typeface="Arial" panose="020B0604020202020204" pitchFamily="34" charset="0"/>
              <a:buChar char="•"/>
            </a:pPr>
            <a:r>
              <a:rPr lang="en-US" sz="1600" b="1" dirty="0"/>
              <a:t>Key Factors:</a:t>
            </a:r>
            <a:endParaRPr lang="en-US" sz="1600" dirty="0"/>
          </a:p>
          <a:p>
            <a:pPr marL="742950" lvl="1" indent="-285750">
              <a:buFont typeface="Arial" panose="020B0604020202020204" pitchFamily="34" charset="0"/>
              <a:buChar char="•"/>
            </a:pPr>
            <a:r>
              <a:rPr lang="en-US" sz="1600" b="1" dirty="0"/>
              <a:t>Caster Angle:</a:t>
            </a:r>
            <a:r>
              <a:rPr lang="en-US" sz="1600" dirty="0"/>
              <a:t> A positive caster angle helps the wheels naturally align with the forward direction.</a:t>
            </a:r>
          </a:p>
          <a:p>
            <a:pPr marL="742950" lvl="1" indent="-285750">
              <a:buFont typeface="Arial" panose="020B0604020202020204" pitchFamily="34" charset="0"/>
              <a:buChar char="•"/>
            </a:pPr>
            <a:r>
              <a:rPr lang="en-US" sz="1600" b="1" dirty="0"/>
              <a:t>Suspension Design:</a:t>
            </a:r>
            <a:r>
              <a:rPr lang="en-US" sz="1600" dirty="0"/>
              <a:t> Proper alignment and stiffness contribute to smooth returnability.</a:t>
            </a:r>
          </a:p>
          <a:p>
            <a:pPr>
              <a:buFont typeface="Arial" panose="020B0604020202020204" pitchFamily="34" charset="0"/>
              <a:buChar char="•"/>
            </a:pPr>
            <a:r>
              <a:rPr lang="en-US" sz="1600" b="1" dirty="0"/>
              <a:t>Importance:</a:t>
            </a:r>
            <a:endParaRPr lang="en-US" sz="1600" dirty="0"/>
          </a:p>
          <a:p>
            <a:pPr marL="742950" lvl="1" indent="-285750">
              <a:buFont typeface="Arial" panose="020B0604020202020204" pitchFamily="34" charset="0"/>
              <a:buChar char="•"/>
            </a:pPr>
            <a:r>
              <a:rPr lang="en-US" sz="1600" dirty="0"/>
              <a:t>Enhances driving comfort by reducing the need for driver corrections.</a:t>
            </a:r>
          </a:p>
          <a:p>
            <a:pPr marL="742950" lvl="1" indent="-285750">
              <a:buFont typeface="Arial" panose="020B0604020202020204" pitchFamily="34" charset="0"/>
              <a:buChar char="•"/>
            </a:pPr>
            <a:r>
              <a:rPr lang="en-US" sz="1600" dirty="0"/>
              <a:t>Improves straight-line stability.</a:t>
            </a:r>
          </a:p>
          <a:p>
            <a:r>
              <a:rPr lang="en-US" sz="1600" b="1" dirty="0"/>
              <a:t>Example in Vehicle Dynamics:</a:t>
            </a:r>
            <a:endParaRPr lang="en-US" sz="1600" dirty="0"/>
          </a:p>
          <a:p>
            <a:pPr>
              <a:buFont typeface="Arial" panose="020B0604020202020204" pitchFamily="34" charset="0"/>
              <a:buChar char="•"/>
            </a:pPr>
            <a:r>
              <a:rPr lang="en-US" sz="1600" dirty="0"/>
              <a:t>A sedan with a well-tuned suspension and caster angle will have excellent returnability, reducing driver fatigue during long drives.</a:t>
            </a:r>
          </a:p>
          <a:p>
            <a:endParaRPr lang="en-IN" sz="1600" dirty="0"/>
          </a:p>
        </p:txBody>
      </p:sp>
    </p:spTree>
    <p:extLst>
      <p:ext uri="{BB962C8B-B14F-4D97-AF65-F5344CB8AC3E}">
        <p14:creationId xmlns:p14="http://schemas.microsoft.com/office/powerpoint/2010/main" val="721271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8F6E5-C918-9DE4-A66C-85913ABBA81D}"/>
              </a:ext>
            </a:extLst>
          </p:cNvPr>
          <p:cNvSpPr>
            <a:spLocks noGrp="1"/>
          </p:cNvSpPr>
          <p:nvPr>
            <p:ph type="title"/>
          </p:nvPr>
        </p:nvSpPr>
        <p:spPr>
          <a:xfrm>
            <a:off x="414971" y="260350"/>
            <a:ext cx="11008413" cy="792163"/>
          </a:xfrm>
        </p:spPr>
        <p:txBody>
          <a:bodyPr anchor="ctr">
            <a:normAutofit/>
          </a:bodyPr>
          <a:lstStyle/>
          <a:p>
            <a:r>
              <a:rPr lang="en-IN" dirty="0"/>
              <a:t>6. Steering On-Centre Performance</a:t>
            </a:r>
          </a:p>
        </p:txBody>
      </p:sp>
      <p:sp>
        <p:nvSpPr>
          <p:cNvPr id="4" name="Text Placeholder 3">
            <a:extLst>
              <a:ext uri="{FF2B5EF4-FFF2-40B4-BE49-F238E27FC236}">
                <a16:creationId xmlns:a16="http://schemas.microsoft.com/office/drawing/2014/main" id="{0A590114-740F-393D-F743-89D44521C8E3}"/>
              </a:ext>
            </a:extLst>
          </p:cNvPr>
          <p:cNvSpPr>
            <a:spLocks noGrp="1"/>
          </p:cNvSpPr>
          <p:nvPr>
            <p:ph type="body" sz="quarter" idx="4294967295"/>
          </p:nvPr>
        </p:nvSpPr>
        <p:spPr>
          <a:xfrm>
            <a:off x="414971" y="1243013"/>
            <a:ext cx="5313706" cy="4352544"/>
          </a:xfrm>
        </p:spPr>
        <p:txBody>
          <a:bodyPr anchor="t">
            <a:normAutofit/>
          </a:bodyPr>
          <a:lstStyle/>
          <a:p>
            <a:r>
              <a:rPr lang="en-US" b="1" kern="1200"/>
              <a:t>Steering on-center performance</a:t>
            </a:r>
            <a:r>
              <a:rPr lang="en-US" kern="1200"/>
              <a:t> evaluates the precision and stability of the steering system when the steering wheel is near its neutral position (straight ahead).</a:t>
            </a:r>
          </a:p>
          <a:p>
            <a:pPr>
              <a:buFont typeface="Arial" panose="020B0604020202020204" pitchFamily="34" charset="0"/>
              <a:buChar char="•"/>
            </a:pPr>
            <a:r>
              <a:rPr lang="en-US" b="1" kern="1200"/>
              <a:t>Key Attributes:</a:t>
            </a:r>
            <a:endParaRPr lang="en-US" kern="1200"/>
          </a:p>
          <a:p>
            <a:pPr marL="0" lvl="1" indent="-285750">
              <a:buFont typeface="Arial" panose="020B0604020202020204" pitchFamily="34" charset="0"/>
              <a:buChar char="•"/>
            </a:pPr>
            <a:r>
              <a:rPr lang="en-US" b="1" kern="1200"/>
              <a:t>Responsiveness:</a:t>
            </a:r>
            <a:r>
              <a:rPr lang="en-US" kern="1200"/>
              <a:t> How quickly the vehicle responds to small steering inputs.</a:t>
            </a:r>
          </a:p>
          <a:p>
            <a:pPr marL="0" lvl="1" indent="-285750">
              <a:buFont typeface="Arial" panose="020B0604020202020204" pitchFamily="34" charset="0"/>
              <a:buChar char="•"/>
            </a:pPr>
            <a:r>
              <a:rPr lang="en-US" b="1" kern="1200"/>
              <a:t>Stability:</a:t>
            </a:r>
            <a:r>
              <a:rPr lang="en-US" kern="1200"/>
              <a:t> The ability to maintain a straight path without frequent corrections.</a:t>
            </a:r>
          </a:p>
          <a:p>
            <a:pPr>
              <a:buFont typeface="Arial" panose="020B0604020202020204" pitchFamily="34" charset="0"/>
              <a:buChar char="•"/>
            </a:pPr>
            <a:r>
              <a:rPr lang="en-US" b="1" kern="1200"/>
              <a:t>Importance:</a:t>
            </a:r>
            <a:endParaRPr lang="en-US" kern="1200"/>
          </a:p>
          <a:p>
            <a:pPr marL="0" lvl="1" indent="-285750">
              <a:buFont typeface="Arial" panose="020B0604020202020204" pitchFamily="34" charset="0"/>
              <a:buChar char="•"/>
            </a:pPr>
            <a:r>
              <a:rPr lang="en-US" kern="1200"/>
              <a:t>Critical for highway driving, where minor steering inputs are needed for lane-keeping.</a:t>
            </a:r>
          </a:p>
          <a:p>
            <a:pPr marL="0" lvl="1" indent="-285750">
              <a:buFont typeface="Arial" panose="020B0604020202020204" pitchFamily="34" charset="0"/>
              <a:buChar char="•"/>
            </a:pPr>
            <a:r>
              <a:rPr lang="en-US" kern="1200"/>
              <a:t>Reduces driver fatigue during long-distance travel.</a:t>
            </a:r>
          </a:p>
          <a:p>
            <a:r>
              <a:rPr lang="en-US" b="1" kern="1200"/>
              <a:t>Example in Vehicle Dynamics:</a:t>
            </a:r>
            <a:endParaRPr lang="en-US" kern="1200"/>
          </a:p>
          <a:p>
            <a:pPr>
              <a:buFont typeface="Arial" panose="020B0604020202020204" pitchFamily="34" charset="0"/>
              <a:buChar char="•"/>
            </a:pPr>
            <a:r>
              <a:rPr lang="en-US" kern="1200"/>
              <a:t>A luxury sedan with precise steering on-center performance provides a smooth and stable driving experience on highways.</a:t>
            </a:r>
          </a:p>
          <a:p>
            <a:endParaRPr lang="en-US" kern="1200"/>
          </a:p>
        </p:txBody>
      </p:sp>
      <p:pic>
        <p:nvPicPr>
          <p:cNvPr id="20482" name="Picture 2" descr="Steering returnability - SuperSteer">
            <a:extLst>
              <a:ext uri="{FF2B5EF4-FFF2-40B4-BE49-F238E27FC236}">
                <a16:creationId xmlns:a16="http://schemas.microsoft.com/office/drawing/2014/main" id="{8A0546D0-72C6-D87F-76D4-014661B8E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70"/>
          <a:stretch/>
        </p:blipFill>
        <p:spPr bwMode="auto">
          <a:xfrm>
            <a:off x="6109677" y="1243013"/>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4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ctr">
            <a:normAutofit/>
          </a:bodyPr>
          <a:lstStyle/>
          <a:p>
            <a:r>
              <a:rPr lang="en-US" dirty="0"/>
              <a:t>Types of Drives </a:t>
            </a:r>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4294967295"/>
          </p:nvPr>
        </p:nvSpPr>
        <p:spPr>
          <a:xfrm>
            <a:off x="257279" y="1134267"/>
            <a:ext cx="5190650" cy="5175053"/>
          </a:xfrm>
        </p:spPr>
        <p:txBody>
          <a:bodyPr anchor="t">
            <a:noAutofit/>
          </a:bodyPr>
          <a:lstStyle/>
          <a:p>
            <a:pPr>
              <a:lnSpc>
                <a:spcPct val="90000"/>
              </a:lnSpc>
              <a:buFont typeface="+mj-lt"/>
              <a:buAutoNum type="arabicPeriod"/>
            </a:pPr>
            <a:r>
              <a:rPr lang="en-US" sz="1600" b="1" kern="1200" dirty="0"/>
              <a:t>Front-Wheel Drive (FWD)</a:t>
            </a:r>
            <a:br>
              <a:rPr lang="en-US" sz="1600" kern="1200" dirty="0"/>
            </a:br>
            <a:r>
              <a:rPr lang="en-US" sz="1600" kern="1200" dirty="0"/>
              <a:t>FWD sends power to the front wheels, providing better traction in slippery conditions and fuel efficiency. It is lighter and cost-effective but may suffer from torque steer in high-performance vehicles.</a:t>
            </a:r>
          </a:p>
          <a:p>
            <a:pPr>
              <a:lnSpc>
                <a:spcPct val="90000"/>
              </a:lnSpc>
              <a:buFont typeface="+mj-lt"/>
              <a:buAutoNum type="arabicPeriod"/>
            </a:pPr>
            <a:r>
              <a:rPr lang="en-US" sz="1600" b="1" kern="1200" dirty="0"/>
              <a:t>Rear-Wheel Drive (RWD)</a:t>
            </a:r>
            <a:br>
              <a:rPr lang="en-US" sz="1600" kern="1200" dirty="0"/>
            </a:br>
            <a:r>
              <a:rPr lang="en-US" sz="1600" kern="1200" dirty="0"/>
              <a:t>RWD delivers power to the rear wheels, offering improved handling and acceleration. It’s favored in performance and luxury vehicles but provides less traction on slippery surfaces.</a:t>
            </a:r>
          </a:p>
          <a:p>
            <a:pPr>
              <a:lnSpc>
                <a:spcPct val="90000"/>
              </a:lnSpc>
              <a:buFont typeface="+mj-lt"/>
              <a:buAutoNum type="arabicPeriod"/>
            </a:pPr>
            <a:r>
              <a:rPr lang="en-US" sz="1600" b="1" kern="1200" dirty="0"/>
              <a:t>All-Wheel Drive (AWD)</a:t>
            </a:r>
            <a:br>
              <a:rPr lang="en-US" sz="1600" kern="1200" dirty="0"/>
            </a:br>
            <a:r>
              <a:rPr lang="en-US" sz="1600" kern="1200" dirty="0"/>
              <a:t>AWD powers all wheels either continuously or as needed, improving stability and grip across various terrains. It is ideal for diverse weather conditions but adds weight and complexity.</a:t>
            </a:r>
          </a:p>
          <a:p>
            <a:pPr>
              <a:lnSpc>
                <a:spcPct val="90000"/>
              </a:lnSpc>
              <a:buFont typeface="+mj-lt"/>
              <a:buAutoNum type="arabicPeriod"/>
            </a:pPr>
            <a:r>
              <a:rPr lang="en-US" sz="1600" b="1" kern="1200" dirty="0"/>
              <a:t>Four-Wheel Drive (4WD)</a:t>
            </a:r>
            <a:br>
              <a:rPr lang="en-US" sz="1600" kern="1200" dirty="0"/>
            </a:br>
            <a:r>
              <a:rPr lang="en-US" sz="1600" kern="1200" dirty="0"/>
              <a:t>4WD is designed for off-road use, offering high traction in rugged conditions through manually engaging all four wheels. It includes low-range gearing for challenging terrains.</a:t>
            </a:r>
          </a:p>
          <a:p>
            <a:pPr>
              <a:lnSpc>
                <a:spcPct val="90000"/>
              </a:lnSpc>
            </a:pPr>
            <a:endParaRPr lang="en-US" sz="1600" kern="1200" dirty="0"/>
          </a:p>
          <a:p>
            <a:pPr>
              <a:lnSpc>
                <a:spcPct val="90000"/>
              </a:lnSpc>
            </a:pPr>
            <a:r>
              <a:rPr lang="en-US" sz="1600" kern="1200" dirty="0"/>
              <a:t> </a:t>
            </a:r>
          </a:p>
        </p:txBody>
      </p:sp>
      <p:pic>
        <p:nvPicPr>
          <p:cNvPr id="1028" name="Picture 4" descr="AWD vs 4WD vs FWD vs RWD: The Differences">
            <a:extLst>
              <a:ext uri="{FF2B5EF4-FFF2-40B4-BE49-F238E27FC236}">
                <a16:creationId xmlns:a16="http://schemas.microsoft.com/office/drawing/2014/main" id="{A3E5B79B-3365-4EB0-7909-6967D1AA2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72" y="662186"/>
            <a:ext cx="6167366" cy="499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002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03323" y="2708973"/>
            <a:ext cx="9289032" cy="2326627"/>
          </a:xfrm>
        </p:spPr>
        <p:txBody>
          <a:bodyPr/>
          <a:lstStyle/>
          <a:p>
            <a:r>
              <a:rPr lang="en-US" i="1" dirty="0">
                <a:latin typeface="Ubuntu Light" panose="020B0304030602030204" pitchFamily="34" charset="0"/>
              </a:rPr>
              <a:t>11.</a:t>
            </a:r>
            <a:r>
              <a:rPr lang="en-US" sz="5400" dirty="0"/>
              <a:t> vertical dynamics </a:t>
            </a: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07368" y="3872287"/>
            <a:ext cx="7272806" cy="1461939"/>
          </a:xfrm>
        </p:spPr>
        <p:txBody>
          <a:bodyPr/>
          <a:lstStyle/>
          <a:p>
            <a:r>
              <a:rPr lang="en-US" sz="2000" dirty="0"/>
              <a:t>1.Sources of Vibration And Spring</a:t>
            </a:r>
          </a:p>
          <a:p>
            <a:r>
              <a:rPr lang="en-US" sz="2000" dirty="0"/>
              <a:t>2.Damping Effect</a:t>
            </a:r>
          </a:p>
          <a:p>
            <a:r>
              <a:rPr lang="en-US" sz="2000" dirty="0"/>
              <a:t>3.Wheel Rate And Motion Ration Derivation</a:t>
            </a:r>
          </a:p>
          <a:p>
            <a:r>
              <a:rPr lang="en-US" sz="2000" dirty="0"/>
              <a:t>4. Ride Perception</a:t>
            </a:r>
          </a:p>
        </p:txBody>
      </p:sp>
      <p:sp>
        <p:nvSpPr>
          <p:cNvPr id="3" name="Text Placeholder 2">
            <a:extLst>
              <a:ext uri="{FF2B5EF4-FFF2-40B4-BE49-F238E27FC236}">
                <a16:creationId xmlns:a16="http://schemas.microsoft.com/office/drawing/2014/main" id="{56893DF0-F410-A4F8-EF0B-D1FB4184355A}"/>
              </a:ext>
            </a:extLst>
          </p:cNvPr>
          <p:cNvSpPr>
            <a:spLocks noGrp="1"/>
          </p:cNvSpPr>
          <p:nvPr>
            <p:ph type="body" sz="quarter" idx="13"/>
          </p:nvPr>
        </p:nvSpPr>
        <p:spPr/>
        <p:txBody>
          <a:bodyPr/>
          <a:lstStyle/>
          <a:p>
            <a:r>
              <a:rPr lang="en-US" dirty="0"/>
              <a:t>Label option</a:t>
            </a:r>
          </a:p>
        </p:txBody>
      </p:sp>
      <p:sp>
        <p:nvSpPr>
          <p:cNvPr id="2" name="ZoneTexte 1">
            <a:extLst>
              <a:ext uri="{FF2B5EF4-FFF2-40B4-BE49-F238E27FC236}">
                <a16:creationId xmlns:a16="http://schemas.microsoft.com/office/drawing/2014/main" id="{63071745-9B95-A289-6950-353289E10F00}"/>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887218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A23706-87CA-A59F-437D-2446FFE7FE5E}"/>
              </a:ext>
            </a:extLst>
          </p:cNvPr>
          <p:cNvSpPr>
            <a:spLocks noGrp="1"/>
          </p:cNvSpPr>
          <p:nvPr>
            <p:ph type="title"/>
          </p:nvPr>
        </p:nvSpPr>
        <p:spPr>
          <a:xfrm>
            <a:off x="414971" y="260350"/>
            <a:ext cx="11008413" cy="792163"/>
          </a:xfrm>
        </p:spPr>
        <p:txBody>
          <a:bodyPr anchor="ctr">
            <a:normAutofit/>
          </a:bodyPr>
          <a:lstStyle/>
          <a:p>
            <a:r>
              <a:rPr lang="en-IN"/>
              <a:t>Vertical Dynamics</a:t>
            </a:r>
          </a:p>
        </p:txBody>
      </p:sp>
      <p:sp>
        <p:nvSpPr>
          <p:cNvPr id="4" name="Text Placeholder 3">
            <a:extLst>
              <a:ext uri="{FF2B5EF4-FFF2-40B4-BE49-F238E27FC236}">
                <a16:creationId xmlns:a16="http://schemas.microsoft.com/office/drawing/2014/main" id="{BB330883-E9FB-EF33-6B1E-B12472D69561}"/>
              </a:ext>
            </a:extLst>
          </p:cNvPr>
          <p:cNvSpPr>
            <a:spLocks noGrp="1"/>
          </p:cNvSpPr>
          <p:nvPr>
            <p:ph type="body" sz="quarter" idx="4294967295"/>
          </p:nvPr>
        </p:nvSpPr>
        <p:spPr>
          <a:xfrm>
            <a:off x="414972" y="1124744"/>
            <a:ext cx="5313706" cy="4896544"/>
          </a:xfrm>
        </p:spPr>
        <p:txBody>
          <a:bodyPr anchor="t">
            <a:noAutofit/>
          </a:bodyPr>
          <a:lstStyle/>
          <a:p>
            <a:pPr>
              <a:lnSpc>
                <a:spcPct val="90000"/>
              </a:lnSpc>
            </a:pPr>
            <a:r>
              <a:rPr lang="en-US" kern="1200" dirty="0"/>
              <a:t>Vertical dynamics focus on the motion of a vehicle along the vertical axis, which includes bouncing, pitching, and rolling. These dynamics are crucial for ensuring passenger comfort, vehicle stability, and ride quality. Key components like springs, dampers, and suspension geometry play a vital role in managing these forces.</a:t>
            </a:r>
          </a:p>
          <a:p>
            <a:pPr>
              <a:lnSpc>
                <a:spcPct val="90000"/>
              </a:lnSpc>
            </a:pPr>
            <a:endParaRPr lang="en-US" kern="1200" dirty="0"/>
          </a:p>
          <a:p>
            <a:pPr>
              <a:lnSpc>
                <a:spcPct val="90000"/>
              </a:lnSpc>
            </a:pPr>
            <a:r>
              <a:rPr lang="en-US" b="1" kern="1200" dirty="0"/>
              <a:t>1. Sources of Vibration, and Spring</a:t>
            </a:r>
          </a:p>
          <a:p>
            <a:pPr>
              <a:lnSpc>
                <a:spcPct val="90000"/>
              </a:lnSpc>
            </a:pPr>
            <a:r>
              <a:rPr lang="en-US" kern="1200" dirty="0"/>
              <a:t>Vertical vibrations in a vehicle originate from various sources, such as uneven road surfaces, potholes, and drivetrain irregularities. The vehicle’s suspension system, particularly the springs, plays a critical role in absorbing and mitigating these vibrations.</a:t>
            </a:r>
          </a:p>
          <a:p>
            <a:pPr>
              <a:lnSpc>
                <a:spcPct val="90000"/>
              </a:lnSpc>
              <a:buFont typeface="Arial" panose="020B0604020202020204" pitchFamily="34" charset="0"/>
              <a:buChar char="•"/>
            </a:pPr>
            <a:r>
              <a:rPr lang="en-US" b="1" kern="1200" dirty="0"/>
              <a:t>Key Concepts:</a:t>
            </a:r>
            <a:endParaRPr lang="en-US" kern="1200" dirty="0"/>
          </a:p>
          <a:p>
            <a:pPr marL="0" lvl="1" indent="-285750">
              <a:lnSpc>
                <a:spcPct val="90000"/>
              </a:lnSpc>
              <a:buFont typeface="Arial" panose="020B0604020202020204" pitchFamily="34" charset="0"/>
              <a:buChar char="•"/>
            </a:pPr>
            <a:r>
              <a:rPr lang="en-US" b="1" kern="1200" dirty="0"/>
              <a:t>Springs:</a:t>
            </a:r>
            <a:r>
              <a:rPr lang="en-US" kern="1200" dirty="0"/>
              <a:t> Store and release energy to smooth out road irregularities.</a:t>
            </a:r>
          </a:p>
          <a:p>
            <a:pPr>
              <a:lnSpc>
                <a:spcPct val="90000"/>
              </a:lnSpc>
              <a:buFont typeface="Arial" panose="020B0604020202020204" pitchFamily="34" charset="0"/>
              <a:buChar char="•"/>
            </a:pPr>
            <a:r>
              <a:rPr lang="en-US" b="1" kern="1200" dirty="0"/>
              <a:t>Sources of Vibrations:</a:t>
            </a:r>
            <a:endParaRPr lang="en-US" kern="1200" dirty="0"/>
          </a:p>
          <a:p>
            <a:pPr marL="0" lvl="1" indent="-285750">
              <a:lnSpc>
                <a:spcPct val="90000"/>
              </a:lnSpc>
              <a:buFont typeface="Arial" panose="020B0604020202020204" pitchFamily="34" charset="0"/>
              <a:buChar char="•"/>
            </a:pPr>
            <a:r>
              <a:rPr lang="en-US" kern="1200" dirty="0"/>
              <a:t>Tire-road interactions (primary source).</a:t>
            </a:r>
          </a:p>
          <a:p>
            <a:pPr marL="0" lvl="1" indent="-285750">
              <a:lnSpc>
                <a:spcPct val="90000"/>
              </a:lnSpc>
              <a:buFont typeface="Arial" panose="020B0604020202020204" pitchFamily="34" charset="0"/>
              <a:buChar char="•"/>
            </a:pPr>
            <a:r>
              <a:rPr lang="en-US" kern="1200" dirty="0"/>
              <a:t>Engine and drivetrain vibrations.</a:t>
            </a:r>
          </a:p>
          <a:p>
            <a:pPr marL="0" lvl="1" indent="-285750">
              <a:lnSpc>
                <a:spcPct val="90000"/>
              </a:lnSpc>
              <a:buFont typeface="Arial" panose="020B0604020202020204" pitchFamily="34" charset="0"/>
              <a:buChar char="•"/>
            </a:pPr>
            <a:r>
              <a:rPr lang="en-US" kern="1200" dirty="0"/>
              <a:t>Aerodynamic turbulence at high speeds.</a:t>
            </a:r>
          </a:p>
          <a:p>
            <a:pPr>
              <a:lnSpc>
                <a:spcPct val="90000"/>
              </a:lnSpc>
            </a:pPr>
            <a:r>
              <a:rPr lang="en-US" b="1" kern="1200" dirty="0"/>
              <a:t>Example in Vehicle Dynamics:</a:t>
            </a:r>
            <a:endParaRPr lang="en-US" kern="1200" dirty="0"/>
          </a:p>
          <a:p>
            <a:pPr>
              <a:lnSpc>
                <a:spcPct val="90000"/>
              </a:lnSpc>
              <a:buFont typeface="Arial" panose="020B0604020202020204" pitchFamily="34" charset="0"/>
              <a:buChar char="•"/>
            </a:pPr>
            <a:r>
              <a:rPr lang="en-US" kern="1200" dirty="0"/>
              <a:t>A luxury sedan has soft springs and optimized suspension to minimize vibrations, offering a smooth ride on rough roads.</a:t>
            </a:r>
          </a:p>
          <a:p>
            <a:pPr>
              <a:lnSpc>
                <a:spcPct val="90000"/>
              </a:lnSpc>
            </a:pPr>
            <a:endParaRPr lang="en-US" kern="1200" dirty="0"/>
          </a:p>
        </p:txBody>
      </p:sp>
      <p:pic>
        <p:nvPicPr>
          <p:cNvPr id="12297" name="Picture 9" descr="Technical Inspection of Vehicle Suspension">
            <a:extLst>
              <a:ext uri="{FF2B5EF4-FFF2-40B4-BE49-F238E27FC236}">
                <a16:creationId xmlns:a16="http://schemas.microsoft.com/office/drawing/2014/main" id="{6BA86581-6EE4-EBF8-F1BD-66C0E7559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52" r="23220" b="1"/>
          <a:stretch/>
        </p:blipFill>
        <p:spPr bwMode="auto">
          <a:xfrm>
            <a:off x="6109678" y="1124744"/>
            <a:ext cx="5313706" cy="446449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287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A4409-963F-D31A-D2F2-4F9536DD377C}"/>
              </a:ext>
            </a:extLst>
          </p:cNvPr>
          <p:cNvSpPr>
            <a:spLocks noGrp="1"/>
          </p:cNvSpPr>
          <p:nvPr>
            <p:ph type="title"/>
          </p:nvPr>
        </p:nvSpPr>
        <p:spPr>
          <a:xfrm>
            <a:off x="263352" y="303246"/>
            <a:ext cx="11008413" cy="792163"/>
          </a:xfrm>
        </p:spPr>
        <p:txBody>
          <a:bodyPr/>
          <a:lstStyle/>
          <a:p>
            <a:r>
              <a:rPr lang="en-IN" dirty="0"/>
              <a:t>2. Damping Effect</a:t>
            </a:r>
          </a:p>
        </p:txBody>
      </p:sp>
      <p:sp>
        <p:nvSpPr>
          <p:cNvPr id="4" name="Text Placeholder 3">
            <a:extLst>
              <a:ext uri="{FF2B5EF4-FFF2-40B4-BE49-F238E27FC236}">
                <a16:creationId xmlns:a16="http://schemas.microsoft.com/office/drawing/2014/main" id="{68B1F307-0DDC-3D1F-1B8B-CB6AD317A312}"/>
              </a:ext>
            </a:extLst>
          </p:cNvPr>
          <p:cNvSpPr>
            <a:spLocks noGrp="1"/>
          </p:cNvSpPr>
          <p:nvPr>
            <p:ph type="body" sz="quarter" idx="17"/>
          </p:nvPr>
        </p:nvSpPr>
        <p:spPr/>
        <p:txBody>
          <a:bodyPr/>
          <a:lstStyle/>
          <a:p>
            <a:r>
              <a:rPr lang="en-US" sz="1600" dirty="0"/>
              <a:t>The damping effect is provided by shock absorbers (dampers), which dissipate the energy stored in the springs to control oscillations and prevent excessive bouncing.</a:t>
            </a:r>
          </a:p>
          <a:p>
            <a:r>
              <a:rPr lang="en-IN" sz="1600" b="1" dirty="0"/>
              <a:t>Importance:</a:t>
            </a:r>
            <a:br>
              <a:rPr lang="en-IN" sz="1600" dirty="0"/>
            </a:br>
            <a:r>
              <a:rPr lang="en-IN" sz="1600" dirty="0"/>
              <a:t>Effective damping prevents prolonged oscillations, ensuring both comfort and stability.</a:t>
            </a:r>
          </a:p>
          <a:p>
            <a:endParaRPr lang="en-IN" sz="1600" dirty="0"/>
          </a:p>
          <a:p>
            <a:r>
              <a:rPr lang="en-IN" sz="1600" b="1" dirty="0"/>
              <a:t>Example in Vehicle Dynamics:</a:t>
            </a:r>
            <a:endParaRPr lang="en-IN" sz="1600" dirty="0"/>
          </a:p>
          <a:p>
            <a:pPr>
              <a:buFont typeface="Arial" panose="020B0604020202020204" pitchFamily="34" charset="0"/>
              <a:buChar char="•"/>
            </a:pPr>
            <a:r>
              <a:rPr lang="en-IN" sz="1600" dirty="0"/>
              <a:t>Off-road vehicles use stiffer dampers to control larger vertical movements</a:t>
            </a:r>
          </a:p>
          <a:p>
            <a:r>
              <a:rPr lang="en-IN" sz="1600" dirty="0"/>
              <a:t> over rough terrain.</a:t>
            </a:r>
          </a:p>
          <a:p>
            <a:endParaRPr lang="en-IN" sz="1600" dirty="0"/>
          </a:p>
        </p:txBody>
      </p:sp>
      <p:pic>
        <p:nvPicPr>
          <p:cNvPr id="11" name="Picture 10">
            <a:extLst>
              <a:ext uri="{FF2B5EF4-FFF2-40B4-BE49-F238E27FC236}">
                <a16:creationId xmlns:a16="http://schemas.microsoft.com/office/drawing/2014/main" id="{5DBA2238-5EB3-9E30-0AD9-71AF3267CD2B}"/>
              </a:ext>
            </a:extLst>
          </p:cNvPr>
          <p:cNvPicPr>
            <a:picLocks noChangeAspect="1"/>
          </p:cNvPicPr>
          <p:nvPr/>
        </p:nvPicPr>
        <p:blipFill>
          <a:blip r:embed="rId3"/>
          <a:stretch>
            <a:fillRect/>
          </a:stretch>
        </p:blipFill>
        <p:spPr>
          <a:xfrm>
            <a:off x="8616280" y="2877550"/>
            <a:ext cx="3391074" cy="2057506"/>
          </a:xfrm>
          <a:prstGeom prst="rect">
            <a:avLst/>
          </a:prstGeom>
        </p:spPr>
      </p:pic>
      <p:pic>
        <p:nvPicPr>
          <p:cNvPr id="14" name="Picture 13">
            <a:extLst>
              <a:ext uri="{FF2B5EF4-FFF2-40B4-BE49-F238E27FC236}">
                <a16:creationId xmlns:a16="http://schemas.microsoft.com/office/drawing/2014/main" id="{0290B016-B490-19EB-5DDD-AA9B43B43C9F}"/>
              </a:ext>
            </a:extLst>
          </p:cNvPr>
          <p:cNvPicPr>
            <a:picLocks noChangeAspect="1"/>
          </p:cNvPicPr>
          <p:nvPr/>
        </p:nvPicPr>
        <p:blipFill>
          <a:blip r:embed="rId4"/>
          <a:stretch>
            <a:fillRect/>
          </a:stretch>
        </p:blipFill>
        <p:spPr>
          <a:xfrm>
            <a:off x="798305" y="4205139"/>
            <a:ext cx="7647900" cy="2057506"/>
          </a:xfrm>
          <a:prstGeom prst="rect">
            <a:avLst/>
          </a:prstGeom>
        </p:spPr>
      </p:pic>
    </p:spTree>
    <p:extLst>
      <p:ext uri="{BB962C8B-B14F-4D97-AF65-F5344CB8AC3E}">
        <p14:creationId xmlns:p14="http://schemas.microsoft.com/office/powerpoint/2010/main" val="2851479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3A45D4-B79C-0117-E5A5-0A8702609E02}"/>
              </a:ext>
            </a:extLst>
          </p:cNvPr>
          <p:cNvSpPr>
            <a:spLocks noGrp="1"/>
          </p:cNvSpPr>
          <p:nvPr>
            <p:ph type="title"/>
          </p:nvPr>
        </p:nvSpPr>
        <p:spPr/>
        <p:txBody>
          <a:bodyPr/>
          <a:lstStyle/>
          <a:p>
            <a:r>
              <a:rPr lang="en-US" dirty="0"/>
              <a:t>3. Wheel Rate and Motion Ratio Derivation</a:t>
            </a:r>
            <a:endParaRPr lang="en-IN" dirty="0"/>
          </a:p>
        </p:txBody>
      </p:sp>
      <p:sp>
        <p:nvSpPr>
          <p:cNvPr id="4" name="Text Placeholder 3">
            <a:extLst>
              <a:ext uri="{FF2B5EF4-FFF2-40B4-BE49-F238E27FC236}">
                <a16:creationId xmlns:a16="http://schemas.microsoft.com/office/drawing/2014/main" id="{77A10BF3-B1D9-2F83-F1C3-137250AC4985}"/>
              </a:ext>
            </a:extLst>
          </p:cNvPr>
          <p:cNvSpPr>
            <a:spLocks noGrp="1"/>
          </p:cNvSpPr>
          <p:nvPr>
            <p:ph type="body" sz="quarter" idx="17"/>
          </p:nvPr>
        </p:nvSpPr>
        <p:spPr/>
        <p:txBody>
          <a:bodyPr/>
          <a:lstStyle/>
          <a:p>
            <a:r>
              <a:rPr lang="en-US" sz="1600" dirty="0"/>
              <a:t>The </a:t>
            </a:r>
            <a:r>
              <a:rPr lang="en-US" sz="1600" b="1" dirty="0"/>
              <a:t>wheel rate</a:t>
            </a:r>
            <a:r>
              <a:rPr lang="en-US" sz="1600" dirty="0"/>
              <a:t> is the effective stiffness of the suspension system as "felt" by the wheels. The motion ratio accounts for how suspension geometry affects the spring's effective behavior.</a:t>
            </a:r>
          </a:p>
          <a:p>
            <a:r>
              <a:rPr lang="en-US" sz="1600" b="1" dirty="0"/>
              <a:t>Example in Vehicle Dynamics:</a:t>
            </a:r>
            <a:endParaRPr lang="en-US" sz="1600" dirty="0"/>
          </a:p>
          <a:p>
            <a:pPr>
              <a:buFont typeface="Arial" panose="020B0604020202020204" pitchFamily="34" charset="0"/>
              <a:buChar char="•"/>
            </a:pPr>
            <a:r>
              <a:rPr lang="en-US" sz="1600" dirty="0"/>
              <a:t>A racing car has a high wheel rate and carefully tuned motion ratios to provide precise control and limit excessive suspension movement during high-speed cornering.</a:t>
            </a:r>
          </a:p>
          <a:p>
            <a:endParaRPr lang="en-IN" sz="1600" dirty="0"/>
          </a:p>
        </p:txBody>
      </p:sp>
      <p:pic>
        <p:nvPicPr>
          <p:cNvPr id="6" name="Picture 5">
            <a:extLst>
              <a:ext uri="{FF2B5EF4-FFF2-40B4-BE49-F238E27FC236}">
                <a16:creationId xmlns:a16="http://schemas.microsoft.com/office/drawing/2014/main" id="{9F6E5CD2-4E19-749B-EA5C-4C904F4A16ED}"/>
              </a:ext>
            </a:extLst>
          </p:cNvPr>
          <p:cNvPicPr>
            <a:picLocks noChangeAspect="1"/>
          </p:cNvPicPr>
          <p:nvPr/>
        </p:nvPicPr>
        <p:blipFill>
          <a:blip r:embed="rId3"/>
          <a:stretch>
            <a:fillRect/>
          </a:stretch>
        </p:blipFill>
        <p:spPr>
          <a:xfrm>
            <a:off x="126702" y="4509120"/>
            <a:ext cx="5131064" cy="1682836"/>
          </a:xfrm>
          <a:prstGeom prst="rect">
            <a:avLst/>
          </a:prstGeom>
        </p:spPr>
      </p:pic>
      <p:pic>
        <p:nvPicPr>
          <p:cNvPr id="8" name="Picture 7">
            <a:extLst>
              <a:ext uri="{FF2B5EF4-FFF2-40B4-BE49-F238E27FC236}">
                <a16:creationId xmlns:a16="http://schemas.microsoft.com/office/drawing/2014/main" id="{704B8437-1A1D-7959-C630-74F00272582D}"/>
              </a:ext>
            </a:extLst>
          </p:cNvPr>
          <p:cNvPicPr>
            <a:picLocks noChangeAspect="1"/>
          </p:cNvPicPr>
          <p:nvPr/>
        </p:nvPicPr>
        <p:blipFill>
          <a:blip r:embed="rId4"/>
          <a:stretch>
            <a:fillRect/>
          </a:stretch>
        </p:blipFill>
        <p:spPr>
          <a:xfrm>
            <a:off x="4655840" y="3168488"/>
            <a:ext cx="4286357" cy="2208356"/>
          </a:xfrm>
          <a:prstGeom prst="rect">
            <a:avLst/>
          </a:prstGeom>
        </p:spPr>
      </p:pic>
      <p:pic>
        <p:nvPicPr>
          <p:cNvPr id="21506" name="Picture 2" descr="Wheel Rate">
            <a:extLst>
              <a:ext uri="{FF2B5EF4-FFF2-40B4-BE49-F238E27FC236}">
                <a16:creationId xmlns:a16="http://schemas.microsoft.com/office/drawing/2014/main" id="{227A0552-574B-2614-9161-5628FDD11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362" y="3168488"/>
            <a:ext cx="2583431" cy="297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67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6DA78-8ECB-78E5-8160-D03D849FEC0B}"/>
              </a:ext>
            </a:extLst>
          </p:cNvPr>
          <p:cNvSpPr>
            <a:spLocks noGrp="1"/>
          </p:cNvSpPr>
          <p:nvPr>
            <p:ph type="title"/>
          </p:nvPr>
        </p:nvSpPr>
        <p:spPr/>
        <p:txBody>
          <a:bodyPr/>
          <a:lstStyle/>
          <a:p>
            <a:r>
              <a:rPr lang="en-IN" dirty="0"/>
              <a:t>4. Ride Perception</a:t>
            </a:r>
          </a:p>
        </p:txBody>
      </p:sp>
      <p:sp>
        <p:nvSpPr>
          <p:cNvPr id="4" name="Text Placeholder 3">
            <a:extLst>
              <a:ext uri="{FF2B5EF4-FFF2-40B4-BE49-F238E27FC236}">
                <a16:creationId xmlns:a16="http://schemas.microsoft.com/office/drawing/2014/main" id="{914B0533-A803-F213-8D35-708383D7B8AC}"/>
              </a:ext>
            </a:extLst>
          </p:cNvPr>
          <p:cNvSpPr>
            <a:spLocks noGrp="1"/>
          </p:cNvSpPr>
          <p:nvPr>
            <p:ph type="body" sz="quarter" idx="17"/>
          </p:nvPr>
        </p:nvSpPr>
        <p:spPr>
          <a:xfrm>
            <a:off x="614822" y="1086297"/>
            <a:ext cx="11369042" cy="4829080"/>
          </a:xfrm>
        </p:spPr>
        <p:txBody>
          <a:bodyPr/>
          <a:lstStyle/>
          <a:p>
            <a:r>
              <a:rPr lang="en-US" sz="1600"/>
              <a:t>Ride perception refers to how passengers feel the vertical motion of a vehicle. A balance between stiffness and damping is essential to provide both comfort and handling.</a:t>
            </a:r>
          </a:p>
          <a:p>
            <a:pPr>
              <a:buFont typeface="Arial" panose="020B0604020202020204" pitchFamily="34" charset="0"/>
              <a:buChar char="•"/>
            </a:pPr>
            <a:r>
              <a:rPr lang="en-US" sz="1600" b="1"/>
              <a:t>Factors Influencing Ride Perception:</a:t>
            </a:r>
            <a:endParaRPr lang="en-US" sz="1600"/>
          </a:p>
          <a:p>
            <a:pPr marL="742950" lvl="1" indent="-285750">
              <a:buFont typeface="Arial" panose="020B0604020202020204" pitchFamily="34" charset="0"/>
              <a:buChar char="•"/>
            </a:pPr>
            <a:r>
              <a:rPr lang="en-US" sz="1600" b="1"/>
              <a:t>Springs:</a:t>
            </a:r>
            <a:r>
              <a:rPr lang="en-US" sz="1600"/>
              <a:t> Stiffer springs improve handling but reduce comfort.</a:t>
            </a:r>
          </a:p>
          <a:p>
            <a:pPr marL="742950" lvl="1" indent="-285750">
              <a:buFont typeface="Arial" panose="020B0604020202020204" pitchFamily="34" charset="0"/>
              <a:buChar char="•"/>
            </a:pPr>
            <a:r>
              <a:rPr lang="en-US" sz="1600" b="1"/>
              <a:t>Dampers:</a:t>
            </a:r>
            <a:r>
              <a:rPr lang="en-US" sz="1600"/>
              <a:t> Control oscillations to maintain a smooth ride.</a:t>
            </a:r>
          </a:p>
          <a:p>
            <a:pPr marL="742950" lvl="1" indent="-285750">
              <a:buFont typeface="Arial" panose="020B0604020202020204" pitchFamily="34" charset="0"/>
              <a:buChar char="•"/>
            </a:pPr>
            <a:r>
              <a:rPr lang="en-US" sz="1600" b="1"/>
              <a:t>Road Surface:</a:t>
            </a:r>
            <a:r>
              <a:rPr lang="en-US" sz="1600"/>
              <a:t> Rough roads amplify vertical dynamics, impacting comfort.</a:t>
            </a:r>
          </a:p>
          <a:p>
            <a:pPr>
              <a:buFont typeface="Arial" panose="020B0604020202020204" pitchFamily="34" charset="0"/>
              <a:buChar char="•"/>
            </a:pPr>
            <a:r>
              <a:rPr lang="en-US" sz="1600" b="1"/>
              <a:t>Perception Metrics:</a:t>
            </a:r>
            <a:endParaRPr lang="en-US" sz="1600"/>
          </a:p>
          <a:p>
            <a:pPr marL="742950" lvl="1" indent="-285750">
              <a:buFont typeface="Arial" panose="020B0604020202020204" pitchFamily="34" charset="0"/>
              <a:buChar char="•"/>
            </a:pPr>
            <a:r>
              <a:rPr lang="en-US" sz="1600" b="1"/>
              <a:t>Body Acceleration:</a:t>
            </a:r>
            <a:r>
              <a:rPr lang="en-US" sz="1600"/>
              <a:t> Lower values are more comfortable.</a:t>
            </a:r>
          </a:p>
          <a:p>
            <a:pPr marL="742950" lvl="1" indent="-285750">
              <a:buFont typeface="Arial" panose="020B0604020202020204" pitchFamily="34" charset="0"/>
              <a:buChar char="•"/>
            </a:pPr>
            <a:r>
              <a:rPr lang="en-US" sz="1600" b="1"/>
              <a:t>Frequency Range:</a:t>
            </a:r>
            <a:r>
              <a:rPr lang="en-US" sz="1600"/>
              <a:t> Human sensitivity is highest between 1-5 Hz, so tuning below this range is ideal.</a:t>
            </a:r>
          </a:p>
          <a:p>
            <a:r>
              <a:rPr lang="en-US" sz="1600" b="1"/>
              <a:t>Example in Vehicle Dynamics:</a:t>
            </a:r>
            <a:endParaRPr lang="en-US" sz="1600"/>
          </a:p>
          <a:p>
            <a:pPr>
              <a:buFont typeface="Arial" panose="020B0604020202020204" pitchFamily="34" charset="0"/>
              <a:buChar char="•"/>
            </a:pPr>
            <a:r>
              <a:rPr lang="en-US" sz="1600"/>
              <a:t>A luxury SUV prioritizes ride comfort with soft suspension and advanced damping systems, while sports cars trade some comfort for precise handling and performance.</a:t>
            </a:r>
          </a:p>
          <a:p>
            <a:endParaRPr lang="en-IN" sz="1600" dirty="0"/>
          </a:p>
        </p:txBody>
      </p:sp>
      <p:pic>
        <p:nvPicPr>
          <p:cNvPr id="22530" name="Picture 2" descr="Vehicle Perception for my Self Driving ...">
            <a:extLst>
              <a:ext uri="{FF2B5EF4-FFF2-40B4-BE49-F238E27FC236}">
                <a16:creationId xmlns:a16="http://schemas.microsoft.com/office/drawing/2014/main" id="{478CEDA0-3AA5-753D-CF39-37E3AADE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4653136"/>
            <a:ext cx="4392488" cy="194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218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131676" y="2636912"/>
            <a:ext cx="11928648" cy="2326627"/>
          </a:xfrm>
        </p:spPr>
        <p:txBody>
          <a:bodyPr/>
          <a:lstStyle/>
          <a:p>
            <a:r>
              <a:rPr lang="en-US" i="1" dirty="0">
                <a:latin typeface="Ubuntu Light" panose="020B0304030602030204" pitchFamily="34" charset="0"/>
              </a:rPr>
              <a:t>12.</a:t>
            </a:r>
            <a:r>
              <a:rPr lang="en-IN" dirty="0"/>
              <a:t> Roll Over Dynamics</a:t>
            </a:r>
            <a:r>
              <a:rPr lang="en-US" i="1" dirty="0">
                <a:latin typeface="Ubuntu Light" panose="020B0304030602030204" pitchFamily="34" charset="0"/>
              </a:rPr>
              <a:t> </a:t>
            </a:r>
            <a:br>
              <a:rPr lang="en-US" i="1" dirty="0">
                <a:latin typeface="Ubuntu Light" panose="020B0304030602030204" pitchFamily="34" charset="0"/>
              </a:rPr>
            </a:br>
            <a:endParaRPr lang="en-US" i="1" dirty="0">
              <a:latin typeface="Ubuntu Light" panose="020B0304030602030204" pitchFamily="34" charset="0"/>
            </a:endParaRPr>
          </a:p>
        </p:txBody>
      </p:sp>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371945" y="4005064"/>
            <a:ext cx="5545138" cy="569387"/>
          </a:xfrm>
        </p:spPr>
        <p:txBody>
          <a:bodyPr/>
          <a:lstStyle/>
          <a:p>
            <a:r>
              <a:rPr lang="en-US" i="1" dirty="0">
                <a:latin typeface="Ubuntu Light" panose="020B0304030602030204" pitchFamily="34" charset="0"/>
              </a:rPr>
              <a:t>1</a:t>
            </a:r>
            <a:r>
              <a:rPr lang="en-US" dirty="0"/>
              <a:t>1. Mechanism Of Roll Over</a:t>
            </a:r>
          </a:p>
          <a:p>
            <a:r>
              <a:rPr lang="en-US" dirty="0"/>
              <a:t> 2. Static Stability Factor</a:t>
            </a:r>
            <a:endParaRPr lang="en-US" i="1" dirty="0">
              <a:latin typeface="Ubuntu Light" panose="020B0304030602030204" pitchFamily="34" charset="0"/>
            </a:endParaRPr>
          </a:p>
        </p:txBody>
      </p:sp>
      <p:sp>
        <p:nvSpPr>
          <p:cNvPr id="3" name="Text Placeholder 2">
            <a:extLst>
              <a:ext uri="{FF2B5EF4-FFF2-40B4-BE49-F238E27FC236}">
                <a16:creationId xmlns:a16="http://schemas.microsoft.com/office/drawing/2014/main" id="{56893DF0-F410-A4F8-EF0B-D1FB4184355A}"/>
              </a:ext>
            </a:extLst>
          </p:cNvPr>
          <p:cNvSpPr>
            <a:spLocks noGrp="1"/>
          </p:cNvSpPr>
          <p:nvPr>
            <p:ph type="body" sz="quarter" idx="13"/>
          </p:nvPr>
        </p:nvSpPr>
        <p:spPr/>
        <p:txBody>
          <a:bodyPr/>
          <a:lstStyle/>
          <a:p>
            <a:r>
              <a:rPr lang="en-US" dirty="0"/>
              <a:t>Label option</a:t>
            </a:r>
          </a:p>
        </p:txBody>
      </p:sp>
      <p:sp>
        <p:nvSpPr>
          <p:cNvPr id="7" name="ZoneTexte 6">
            <a:extLst>
              <a:ext uri="{FF2B5EF4-FFF2-40B4-BE49-F238E27FC236}">
                <a16:creationId xmlns:a16="http://schemas.microsoft.com/office/drawing/2014/main" id="{6BD552E6-8F32-9784-FB09-2C9F9559A0FA}"/>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3978001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F1FBD-C2A0-A14C-9A62-5DB92EB83D8B}"/>
              </a:ext>
            </a:extLst>
          </p:cNvPr>
          <p:cNvSpPr>
            <a:spLocks noGrp="1"/>
          </p:cNvSpPr>
          <p:nvPr>
            <p:ph type="title"/>
          </p:nvPr>
        </p:nvSpPr>
        <p:spPr/>
        <p:txBody>
          <a:bodyPr/>
          <a:lstStyle/>
          <a:p>
            <a:r>
              <a:rPr lang="en-IN" dirty="0"/>
              <a:t>Roll Over Dynamics</a:t>
            </a:r>
          </a:p>
        </p:txBody>
      </p:sp>
      <p:sp>
        <p:nvSpPr>
          <p:cNvPr id="4" name="Text Placeholder 3">
            <a:extLst>
              <a:ext uri="{FF2B5EF4-FFF2-40B4-BE49-F238E27FC236}">
                <a16:creationId xmlns:a16="http://schemas.microsoft.com/office/drawing/2014/main" id="{41C5FC49-5D5B-BBC9-C62F-987CE2B4BFF9}"/>
              </a:ext>
            </a:extLst>
          </p:cNvPr>
          <p:cNvSpPr>
            <a:spLocks noGrp="1"/>
          </p:cNvSpPr>
          <p:nvPr>
            <p:ph type="body" sz="quarter" idx="17"/>
          </p:nvPr>
        </p:nvSpPr>
        <p:spPr>
          <a:xfrm>
            <a:off x="414971" y="1268760"/>
            <a:ext cx="11369042" cy="5184428"/>
          </a:xfrm>
        </p:spPr>
        <p:txBody>
          <a:bodyPr/>
          <a:lstStyle/>
          <a:p>
            <a:r>
              <a:rPr lang="en-US" dirty="0"/>
              <a:t>Rollover is one of the most dangerous outcomes of vehicle instability, especially for vehicles with a high center of gravity (CoG) like SUVs and trucks. Understanding its mechanism and factors like the </a:t>
            </a:r>
            <a:r>
              <a:rPr lang="en-US" b="1" dirty="0"/>
              <a:t>Static Stability Factor (SSF)</a:t>
            </a:r>
            <a:r>
              <a:rPr lang="en-US" dirty="0"/>
              <a:t> helps engineers design safer vehicles and reduce rollover risks.</a:t>
            </a:r>
          </a:p>
          <a:p>
            <a:r>
              <a:rPr lang="en-US" sz="1800" b="1" dirty="0"/>
              <a:t>1. Mechanism of Roll Over</a:t>
            </a:r>
          </a:p>
          <a:p>
            <a:r>
              <a:rPr lang="en-US" dirty="0"/>
              <a:t>Rollover occurs when the lateral forces acting on a vehicle cause it to tip over its side. This typically happens during high-speed cornering, evasive maneuvers, or collisions. Key contributors to rollover include:</a:t>
            </a:r>
          </a:p>
          <a:p>
            <a:pPr marL="285750" indent="-285750">
              <a:buFont typeface="Arial" panose="020B0604020202020204" pitchFamily="34" charset="0"/>
              <a:buChar char="•"/>
            </a:pPr>
            <a:r>
              <a:rPr lang="en-US" b="1" dirty="0"/>
              <a:t>Lateral Acceleration :</a:t>
            </a:r>
            <a:br>
              <a:rPr lang="en-US" dirty="0"/>
            </a:br>
            <a:r>
              <a:rPr lang="en-US" dirty="0"/>
              <a:t>As the vehicle turns, centrifugal force pushes the vehicle outward, generating lateral acceleration.</a:t>
            </a:r>
          </a:p>
          <a:p>
            <a:pPr marL="742950" lvl="1" indent="-285750"/>
            <a:r>
              <a:rPr lang="en-US" dirty="0"/>
              <a:t>If this force exceeds the resistance provided by the tires and suspension, the vehicle begins to roll.</a:t>
            </a:r>
          </a:p>
          <a:p>
            <a:pPr marL="285750" indent="-285750">
              <a:buFont typeface="Arial" panose="020B0604020202020204" pitchFamily="34" charset="0"/>
              <a:buChar char="•"/>
            </a:pPr>
            <a:r>
              <a:rPr lang="en-US" b="1" dirty="0"/>
              <a:t>Center of Gravity (CoG):</a:t>
            </a:r>
            <a:br>
              <a:rPr lang="en-US" dirty="0"/>
            </a:br>
            <a:r>
              <a:rPr lang="en-US" dirty="0"/>
              <a:t>A higher CoG increases the moment arm, amplifying the rollover torque.</a:t>
            </a:r>
          </a:p>
          <a:p>
            <a:pPr marL="742950" lvl="1" indent="-285750"/>
            <a:r>
              <a:rPr lang="en-US" dirty="0"/>
              <a:t>Lowering the CoG reduces the risk of rollover.</a:t>
            </a:r>
          </a:p>
          <a:p>
            <a:pPr marL="285750" indent="-285750">
              <a:buFont typeface="Arial" panose="020B0604020202020204" pitchFamily="34" charset="0"/>
              <a:buChar char="•"/>
            </a:pPr>
            <a:r>
              <a:rPr lang="en-US" b="1" dirty="0"/>
              <a:t>Weight Transfer:</a:t>
            </a:r>
            <a:br>
              <a:rPr lang="en-US" dirty="0"/>
            </a:br>
            <a:r>
              <a:rPr lang="en-US" dirty="0"/>
              <a:t>During sharp turns or uneven terrains, weight shifts to the outer wheels. If the load on the inner wheels becomes zero, the vehicle tips.</a:t>
            </a:r>
          </a:p>
          <a:p>
            <a:pPr marL="285750" indent="-285750">
              <a:buFont typeface="Arial" panose="020B0604020202020204" pitchFamily="34" charset="0"/>
              <a:buChar char="•"/>
            </a:pPr>
            <a:r>
              <a:rPr lang="en-US" b="1" dirty="0"/>
              <a:t>Tripping Forces:</a:t>
            </a:r>
            <a:br>
              <a:rPr lang="en-US" dirty="0"/>
            </a:br>
            <a:r>
              <a:rPr lang="en-US" dirty="0"/>
              <a:t>External forces like hitting a curb or obstacle can induce rollover by creating additional torque on the vehicle.</a:t>
            </a:r>
          </a:p>
          <a:p>
            <a:r>
              <a:rPr lang="en-US" b="1" dirty="0"/>
              <a:t>Example in Vehicle Dynamics:</a:t>
            </a:r>
            <a:endParaRPr lang="en-US" dirty="0"/>
          </a:p>
          <a:p>
            <a:pPr>
              <a:buFont typeface="Arial" panose="020B0604020202020204" pitchFamily="34" charset="0"/>
              <a:buChar char="•"/>
            </a:pPr>
            <a:r>
              <a:rPr lang="en-US" dirty="0"/>
              <a:t>SUVs are more prone to rollover compared to sedans due to their higher CoG and narrower track width.</a:t>
            </a:r>
          </a:p>
          <a:p>
            <a:pPr marL="285750" indent="-28575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1999325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Motor Vehicle Crashes (MVC), Rollover ...">
            <a:extLst>
              <a:ext uri="{FF2B5EF4-FFF2-40B4-BE49-F238E27FC236}">
                <a16:creationId xmlns:a16="http://schemas.microsoft.com/office/drawing/2014/main" id="{5CD88CFE-9508-739B-DEC0-B7B9E0EF3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88" y="976933"/>
            <a:ext cx="7416824" cy="241565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VEHICLE ROLLOVER ANALYSIS | PPT">
            <a:extLst>
              <a:ext uri="{FF2B5EF4-FFF2-40B4-BE49-F238E27FC236}">
                <a16:creationId xmlns:a16="http://schemas.microsoft.com/office/drawing/2014/main" id="{7D318FD5-4573-A943-7FBF-9C9EE7B20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3645024"/>
            <a:ext cx="4175055" cy="241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35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0F0FA3-C831-512B-2457-3130A2C2CE0F}"/>
              </a:ext>
            </a:extLst>
          </p:cNvPr>
          <p:cNvSpPr>
            <a:spLocks noGrp="1"/>
          </p:cNvSpPr>
          <p:nvPr>
            <p:ph type="title"/>
          </p:nvPr>
        </p:nvSpPr>
        <p:spPr/>
        <p:txBody>
          <a:bodyPr/>
          <a:lstStyle/>
          <a:p>
            <a:r>
              <a:rPr lang="en-US" dirty="0"/>
              <a:t>2. Static Stability Factor (SSF)</a:t>
            </a:r>
            <a:endParaRPr lang="en-IN" dirty="0"/>
          </a:p>
        </p:txBody>
      </p:sp>
      <p:sp>
        <p:nvSpPr>
          <p:cNvPr id="4" name="Text Placeholder 3">
            <a:extLst>
              <a:ext uri="{FF2B5EF4-FFF2-40B4-BE49-F238E27FC236}">
                <a16:creationId xmlns:a16="http://schemas.microsoft.com/office/drawing/2014/main" id="{368319A6-0321-DE61-8708-2E5C6C2EAD1A}"/>
              </a:ext>
            </a:extLst>
          </p:cNvPr>
          <p:cNvSpPr>
            <a:spLocks noGrp="1"/>
          </p:cNvSpPr>
          <p:nvPr>
            <p:ph type="body" sz="quarter" idx="17"/>
          </p:nvPr>
        </p:nvSpPr>
        <p:spPr>
          <a:xfrm>
            <a:off x="283370" y="1399526"/>
            <a:ext cx="11369042" cy="4829080"/>
          </a:xfrm>
        </p:spPr>
        <p:txBody>
          <a:bodyPr/>
          <a:lstStyle/>
          <a:p>
            <a:r>
              <a:rPr lang="en-US" sz="1800" dirty="0"/>
              <a:t>The </a:t>
            </a:r>
            <a:r>
              <a:rPr lang="en-US" sz="1800" b="1" dirty="0"/>
              <a:t>Static Stability Factor (SSF)</a:t>
            </a:r>
            <a:r>
              <a:rPr lang="en-US" sz="1800" dirty="0"/>
              <a:t> is a measure of a vehicle’s inherent resistance to rollover during cornering. It is defined by the relationship between the track width and the height of the CoG</a:t>
            </a:r>
            <a:endParaRPr lang="en-IN" sz="1800" dirty="0"/>
          </a:p>
          <a:p>
            <a:endParaRPr lang="en-IN" sz="1800" dirty="0"/>
          </a:p>
          <a:p>
            <a:r>
              <a:rPr lang="en-US" sz="1800" b="1" dirty="0"/>
              <a:t>Preventive Measures:</a:t>
            </a:r>
          </a:p>
          <a:p>
            <a:pPr>
              <a:buFont typeface="+mj-lt"/>
              <a:buAutoNum type="arabicPeriod"/>
            </a:pPr>
            <a:r>
              <a:rPr lang="en-US" sz="1800" b="1" dirty="0"/>
              <a:t>Lower CoG:</a:t>
            </a:r>
            <a:br>
              <a:rPr lang="en-US" sz="1800" dirty="0"/>
            </a:br>
            <a:r>
              <a:rPr lang="en-US" sz="1800" dirty="0"/>
              <a:t>Reducing the CoG by design</a:t>
            </a:r>
          </a:p>
          <a:p>
            <a:r>
              <a:rPr lang="en-US" sz="1800" dirty="0"/>
              <a:t> (e.g., lowering the engine</a:t>
            </a:r>
          </a:p>
          <a:p>
            <a:r>
              <a:rPr lang="en-US" sz="1800" dirty="0"/>
              <a:t> position) can enhance stability.</a:t>
            </a:r>
          </a:p>
          <a:p>
            <a:pPr>
              <a:buFont typeface="+mj-lt"/>
              <a:buAutoNum type="arabicPeriod"/>
            </a:pPr>
            <a:r>
              <a:rPr lang="en-US" sz="1800" b="1" dirty="0"/>
              <a:t>Wider Track Width:</a:t>
            </a:r>
            <a:br>
              <a:rPr lang="en-US" sz="1800" dirty="0"/>
            </a:br>
            <a:r>
              <a:rPr lang="en-US" sz="1800" dirty="0"/>
              <a:t>Increasing the distance between the left and right wheels improves SSF.</a:t>
            </a:r>
          </a:p>
          <a:p>
            <a:pPr>
              <a:buFont typeface="+mj-lt"/>
              <a:buAutoNum type="arabicPeriod"/>
            </a:pPr>
            <a:r>
              <a:rPr lang="en-US" sz="1800" b="1" dirty="0"/>
              <a:t>Electronic Stability Control (ESC):</a:t>
            </a:r>
            <a:br>
              <a:rPr lang="en-US" sz="1800" dirty="0"/>
            </a:br>
            <a:r>
              <a:rPr lang="en-US" sz="1800" dirty="0"/>
              <a:t>Helps prevent rollover by detecting loss of control and applying brakes selectively to maintain stability.</a:t>
            </a:r>
          </a:p>
          <a:p>
            <a:pPr>
              <a:buFont typeface="+mj-lt"/>
              <a:buAutoNum type="arabicPeriod"/>
            </a:pPr>
            <a:r>
              <a:rPr lang="en-US" sz="1800" b="1" dirty="0"/>
              <a:t>Improved Suspension Design:</a:t>
            </a:r>
            <a:br>
              <a:rPr lang="en-US" sz="1800" dirty="0"/>
            </a:br>
            <a:r>
              <a:rPr lang="en-US" sz="1800" dirty="0"/>
              <a:t>Tuned suspension systems reduce weight transfer and mitigate rollover tendencies.</a:t>
            </a:r>
          </a:p>
          <a:p>
            <a:endParaRPr lang="en-IN" sz="1800" dirty="0"/>
          </a:p>
        </p:txBody>
      </p:sp>
      <p:pic>
        <p:nvPicPr>
          <p:cNvPr id="6" name="Picture 5">
            <a:extLst>
              <a:ext uri="{FF2B5EF4-FFF2-40B4-BE49-F238E27FC236}">
                <a16:creationId xmlns:a16="http://schemas.microsoft.com/office/drawing/2014/main" id="{3E3273FE-C97F-C797-B989-774C36DEEBB0}"/>
              </a:ext>
            </a:extLst>
          </p:cNvPr>
          <p:cNvPicPr>
            <a:picLocks noChangeAspect="1"/>
          </p:cNvPicPr>
          <p:nvPr/>
        </p:nvPicPr>
        <p:blipFill>
          <a:blip r:embed="rId2"/>
          <a:stretch>
            <a:fillRect/>
          </a:stretch>
        </p:blipFill>
        <p:spPr>
          <a:xfrm>
            <a:off x="7931968" y="2204864"/>
            <a:ext cx="4026107" cy="1790792"/>
          </a:xfrm>
          <a:prstGeom prst="rect">
            <a:avLst/>
          </a:prstGeom>
        </p:spPr>
      </p:pic>
      <p:pic>
        <p:nvPicPr>
          <p:cNvPr id="24578" name="Picture 2" descr="Static Stability Factor (SSF ...">
            <a:extLst>
              <a:ext uri="{FF2B5EF4-FFF2-40B4-BE49-F238E27FC236}">
                <a16:creationId xmlns:a16="http://schemas.microsoft.com/office/drawing/2014/main" id="{ED8EF855-7827-A86B-98D9-D5F5032F0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614" y="2028697"/>
            <a:ext cx="2256498" cy="225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501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A2B0B1-7E3E-4217-EDF1-EF312A8C889E}"/>
              </a:ext>
            </a:extLst>
          </p:cNvPr>
          <p:cNvSpPr>
            <a:spLocks noGrp="1"/>
          </p:cNvSpPr>
          <p:nvPr>
            <p:ph type="title"/>
          </p:nvPr>
        </p:nvSpPr>
        <p:spPr>
          <a:xfrm>
            <a:off x="414971" y="260350"/>
            <a:ext cx="11008413" cy="792163"/>
          </a:xfrm>
        </p:spPr>
        <p:txBody>
          <a:bodyPr anchor="ctr">
            <a:normAutofit/>
          </a:bodyPr>
          <a:lstStyle/>
          <a:p>
            <a:r>
              <a:rPr lang="en-US" dirty="0"/>
              <a:t>Overall View on Vehicle Dynamics </a:t>
            </a:r>
            <a:endParaRPr lang="en-IN" dirty="0"/>
          </a:p>
        </p:txBody>
      </p:sp>
      <p:pic>
        <p:nvPicPr>
          <p:cNvPr id="14338" name="Picture 2" descr="Dynamic Control - an overview ...">
            <a:extLst>
              <a:ext uri="{FF2B5EF4-FFF2-40B4-BE49-F238E27FC236}">
                <a16:creationId xmlns:a16="http://schemas.microsoft.com/office/drawing/2014/main" id="{DB01B179-D3E4-99DF-1344-55DD34BB1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152" r="9181" b="-2"/>
          <a:stretch/>
        </p:blipFill>
        <p:spPr bwMode="auto">
          <a:xfrm>
            <a:off x="414971" y="1243013"/>
            <a:ext cx="5313706"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155188C4-4F2F-2420-60E1-CEE01630A8A9}"/>
              </a:ext>
            </a:extLst>
          </p:cNvPr>
          <p:cNvSpPr>
            <a:spLocks noGrp="1"/>
          </p:cNvSpPr>
          <p:nvPr>
            <p:ph type="body" sz="quarter" idx="4294967295"/>
          </p:nvPr>
        </p:nvSpPr>
        <p:spPr>
          <a:xfrm>
            <a:off x="6109677" y="1243013"/>
            <a:ext cx="5313706" cy="4352544"/>
          </a:xfrm>
        </p:spPr>
        <p:txBody>
          <a:bodyPr anchor="t">
            <a:normAutofit/>
          </a:bodyPr>
          <a:lstStyle/>
          <a:p>
            <a:r>
              <a:rPr lang="en-US" sz="1800" kern="1200" dirty="0"/>
              <a:t>Vehicle dynamics encompasses the study of forces and motions that affect a vehicle's behavior on the road. It is a multidisciplinary field blending concepts from physics, mechanical engineering, and control systems to enhance performance, safety, and comfort. Vehicle dynamics is essential for designing vehicles that perform optimally under a variety of driving conditions.</a:t>
            </a:r>
          </a:p>
        </p:txBody>
      </p:sp>
    </p:spTree>
    <p:extLst>
      <p:ext uri="{BB962C8B-B14F-4D97-AF65-F5344CB8AC3E}">
        <p14:creationId xmlns:p14="http://schemas.microsoft.com/office/powerpoint/2010/main" val="261925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38A4FC-ADBF-DB29-BBD8-A7350FAD8C90}"/>
              </a:ext>
            </a:extLst>
          </p:cNvPr>
          <p:cNvPicPr>
            <a:picLocks noChangeAspect="1"/>
          </p:cNvPicPr>
          <p:nvPr/>
        </p:nvPicPr>
        <p:blipFill>
          <a:blip r:embed="rId3"/>
          <a:srcRect t="5564" r="3" b="829"/>
          <a:stretch/>
        </p:blipFill>
        <p:spPr>
          <a:xfrm>
            <a:off x="5889152" y="656431"/>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noFill/>
        </p:spPr>
      </p:pic>
      <p:sp>
        <p:nvSpPr>
          <p:cNvPr id="3" name="TextBox 2">
            <a:extLst>
              <a:ext uri="{FF2B5EF4-FFF2-40B4-BE49-F238E27FC236}">
                <a16:creationId xmlns:a16="http://schemas.microsoft.com/office/drawing/2014/main" id="{537D722C-EEA8-3746-E023-DDB010784F11}"/>
              </a:ext>
            </a:extLst>
          </p:cNvPr>
          <p:cNvSpPr txBox="1"/>
          <p:nvPr/>
        </p:nvSpPr>
        <p:spPr>
          <a:xfrm>
            <a:off x="418799" y="864393"/>
            <a:ext cx="5545137" cy="4824413"/>
          </a:xfrm>
          <a:prstGeom prst="rect">
            <a:avLst/>
          </a:prstGeom>
        </p:spPr>
        <p:txBody>
          <a:bodyPr vert="horz" lIns="0" tIns="0" rIns="216000" bIns="0" rtlCol="0">
            <a:noAutofit/>
          </a:bodyPr>
          <a:lstStyle/>
          <a:p>
            <a:pPr>
              <a:spcBef>
                <a:spcPts val="600"/>
              </a:spcBef>
            </a:pPr>
            <a:r>
              <a:rPr lang="en-US" dirty="0"/>
              <a:t>Weight distribution refers to how the total weight of a vehicle is spread across its axles, significantly affecting its handling, stability, and performance. It is often expressed as a percentage of the total weight on the front and rear axles.</a:t>
            </a:r>
          </a:p>
          <a:p>
            <a:pPr>
              <a:spcBef>
                <a:spcPts val="600"/>
              </a:spcBef>
            </a:pPr>
            <a:r>
              <a:rPr lang="en-US" dirty="0"/>
              <a:t>For example:</a:t>
            </a:r>
          </a:p>
          <a:p>
            <a:pPr>
              <a:spcBef>
                <a:spcPts val="600"/>
              </a:spcBef>
            </a:pPr>
            <a:endParaRPr lang="en-US" dirty="0"/>
          </a:p>
          <a:p>
            <a:pPr>
              <a:spcBef>
                <a:spcPts val="600"/>
              </a:spcBef>
            </a:pPr>
            <a:r>
              <a:rPr lang="en-US" dirty="0"/>
              <a:t>A 50:50 weight distribution (equal front and rear) provides balanced handling and predictable cornering behavior.</a:t>
            </a:r>
          </a:p>
          <a:p>
            <a:pPr>
              <a:spcBef>
                <a:spcPts val="600"/>
              </a:spcBef>
            </a:pPr>
            <a:endParaRPr lang="en-US" dirty="0"/>
          </a:p>
          <a:p>
            <a:pPr>
              <a:spcBef>
                <a:spcPts val="600"/>
              </a:spcBef>
            </a:pPr>
            <a:r>
              <a:rPr lang="en-US" dirty="0"/>
              <a:t>A front-heavy distribution (e.g., 60:40) improves traction on the front wheels, which is beneficial for front-wheel-drive vehicles.</a:t>
            </a:r>
          </a:p>
          <a:p>
            <a:pPr>
              <a:spcBef>
                <a:spcPts val="600"/>
              </a:spcBef>
            </a:pPr>
            <a:endParaRPr lang="en-US" dirty="0"/>
          </a:p>
          <a:p>
            <a:pPr>
              <a:spcBef>
                <a:spcPts val="600"/>
              </a:spcBef>
            </a:pPr>
            <a:r>
              <a:rPr lang="en-US" dirty="0"/>
              <a:t>A rear-heavy distribution (e.g., 40:60) is common in sports cars and rear-wheel-drive vehicles, enhancing rear tire grip during acceleration.</a:t>
            </a:r>
          </a:p>
        </p:txBody>
      </p:sp>
      <p:sp>
        <p:nvSpPr>
          <p:cNvPr id="16" name="Title 15">
            <a:extLst>
              <a:ext uri="{FF2B5EF4-FFF2-40B4-BE49-F238E27FC236}">
                <a16:creationId xmlns:a16="http://schemas.microsoft.com/office/drawing/2014/main" id="{55E396BE-081B-25EA-EF3C-A8A0AB2AAD2A}"/>
              </a:ext>
            </a:extLst>
          </p:cNvPr>
          <p:cNvSpPr>
            <a:spLocks noGrp="1"/>
          </p:cNvSpPr>
          <p:nvPr>
            <p:ph type="title"/>
          </p:nvPr>
        </p:nvSpPr>
        <p:spPr>
          <a:xfrm>
            <a:off x="414971" y="260350"/>
            <a:ext cx="11008413" cy="792163"/>
          </a:xfrm>
        </p:spPr>
        <p:txBody>
          <a:bodyPr vert="horz" lIns="0" tIns="0" rIns="0" bIns="0" rtlCol="0" anchor="b" anchorCtr="0">
            <a:normAutofit/>
          </a:bodyPr>
          <a:lstStyle/>
          <a:p>
            <a:r>
              <a:rPr kumimoji="0" lang="en-US" b="0" i="0" u="none" strike="noStrike" kern="1200" cap="none" spc="0" normalizeH="0" baseline="0" noProof="0" dirty="0">
                <a:ln>
                  <a:noFill/>
                </a:ln>
                <a:effectLst/>
                <a:uLnTx/>
                <a:uFillTx/>
                <a:latin typeface="+mj-lt"/>
                <a:ea typeface="+mj-ea"/>
                <a:cs typeface="+mj-cs"/>
              </a:rPr>
              <a:t>Weight Distribution </a:t>
            </a:r>
            <a:br>
              <a:rPr kumimoji="0" lang="en-US" b="0" i="0" u="none" strike="noStrike" kern="1200" cap="none" spc="0" normalizeH="0" baseline="0" noProof="0" dirty="0">
                <a:ln>
                  <a:noFill/>
                </a:ln>
                <a:effectLst/>
                <a:uLnTx/>
                <a:uFillTx/>
                <a:latin typeface="+mj-lt"/>
                <a:ea typeface="+mj-ea"/>
                <a:cs typeface="+mj-cs"/>
              </a:rPr>
            </a:br>
            <a:endParaRPr kumimoji="0" lang="en-US" b="0" i="0" u="none" strike="noStrike" kern="1200" cap="none" spc="0" normalizeH="0" baseline="0" noProof="0" dirty="0">
              <a:ln>
                <a:noFill/>
              </a:ln>
              <a:effectLst/>
              <a:uLnTx/>
              <a:uFillTx/>
              <a:latin typeface="+mj-lt"/>
              <a:ea typeface="+mj-ea"/>
              <a:cs typeface="+mj-cs"/>
            </a:endParaRPr>
          </a:p>
        </p:txBody>
      </p:sp>
      <p:sp>
        <p:nvSpPr>
          <p:cNvPr id="4" name="AutoShape 2" descr="An illustration showing three cars with different weight distributions. The first car (50:50 weight distribution) has equal weight distribution between the front and rear axles, depicted with a balanced car silhouette. The second car (60:40 front-heavy distribution) has more weight on the front, depicted with the front of the car sagging lower. The third car (40:60 rear-heavy distribution) has more weight on the rear, depicted with the rear of the car sagging lower. Each car should have visual indicators of weight balance in a simple, clean design.">
            <a:extLst>
              <a:ext uri="{FF2B5EF4-FFF2-40B4-BE49-F238E27FC236}">
                <a16:creationId xmlns:a16="http://schemas.microsoft.com/office/drawing/2014/main" id="{E6A05714-CF1B-B2F1-97DE-B2E10F015B53}"/>
              </a:ext>
            </a:extLst>
          </p:cNvPr>
          <p:cNvSpPr>
            <a:spLocks noChangeAspect="1" noChangeArrowheads="1"/>
          </p:cNvSpPr>
          <p:nvPr/>
        </p:nvSpPr>
        <p:spPr bwMode="auto">
          <a:xfrm>
            <a:off x="645604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330236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8C25-8F58-9F58-118E-2AF033901B63}"/>
              </a:ext>
            </a:extLst>
          </p:cNvPr>
          <p:cNvSpPr>
            <a:spLocks noGrp="1"/>
          </p:cNvSpPr>
          <p:nvPr>
            <p:ph type="title"/>
          </p:nvPr>
        </p:nvSpPr>
        <p:spPr>
          <a:xfrm>
            <a:off x="4583833" y="2132856"/>
            <a:ext cx="2016224" cy="792163"/>
          </a:xfrm>
        </p:spPr>
        <p:txBody>
          <a:bodyPr/>
          <a:lstStyle/>
          <a:p>
            <a:r>
              <a:rPr lang="en-US" dirty="0"/>
              <a:t>Thank You </a:t>
            </a:r>
          </a:p>
        </p:txBody>
      </p:sp>
      <p:pic>
        <p:nvPicPr>
          <p:cNvPr id="7" name="Image 6">
            <a:extLst>
              <a:ext uri="{FF2B5EF4-FFF2-40B4-BE49-F238E27FC236}">
                <a16:creationId xmlns:a16="http://schemas.microsoft.com/office/drawing/2014/main" id="{A1198DDF-B60C-4A53-2323-7DD24F3D7DD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9336" y="2176378"/>
            <a:ext cx="4228920" cy="1717552"/>
          </a:xfrm>
          <a:prstGeom prst="rect">
            <a:avLst/>
          </a:prstGeom>
        </p:spPr>
      </p:pic>
      <p:pic>
        <p:nvPicPr>
          <p:cNvPr id="13" name="Image 12">
            <a:extLst>
              <a:ext uri="{FF2B5EF4-FFF2-40B4-BE49-F238E27FC236}">
                <a16:creationId xmlns:a16="http://schemas.microsoft.com/office/drawing/2014/main" id="{671E9E82-859B-994A-F930-80D68626FE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96390" y="1884251"/>
            <a:ext cx="3294790" cy="2729635"/>
          </a:xfrm>
          <a:prstGeom prst="rect">
            <a:avLst/>
          </a:prstGeom>
        </p:spPr>
      </p:pic>
      <p:pic>
        <p:nvPicPr>
          <p:cNvPr id="15" name="Image 14">
            <a:extLst>
              <a:ext uri="{FF2B5EF4-FFF2-40B4-BE49-F238E27FC236}">
                <a16:creationId xmlns:a16="http://schemas.microsoft.com/office/drawing/2014/main" id="{98815BCD-F81D-9B5B-1DB9-6685E248DFD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60096" y="2132856"/>
            <a:ext cx="5014606" cy="1951323"/>
          </a:xfrm>
          <a:prstGeom prst="rect">
            <a:avLst/>
          </a:prstGeom>
        </p:spPr>
      </p:pic>
      <p:pic>
        <p:nvPicPr>
          <p:cNvPr id="16" name="Image 15">
            <a:extLst>
              <a:ext uri="{FF2B5EF4-FFF2-40B4-BE49-F238E27FC236}">
                <a16:creationId xmlns:a16="http://schemas.microsoft.com/office/drawing/2014/main" id="{A15C1747-3B3F-4AFD-E5AD-4B400A4AC0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791744" y="4581525"/>
            <a:ext cx="3294790" cy="2729635"/>
          </a:xfrm>
          <a:prstGeom prst="rect">
            <a:avLst/>
          </a:prstGeom>
        </p:spPr>
      </p:pic>
      <p:sp>
        <p:nvSpPr>
          <p:cNvPr id="5" name="Oval 6">
            <a:extLst>
              <a:ext uri="{FF2B5EF4-FFF2-40B4-BE49-F238E27FC236}">
                <a16:creationId xmlns:a16="http://schemas.microsoft.com/office/drawing/2014/main" id="{C750A001-FC25-043A-A0E0-6D78208A2F9F}"/>
              </a:ext>
              <a:ext uri="{C183D7F6-B498-43B3-948B-1728B52AA6E4}">
                <adec:decorative xmlns:adec="http://schemas.microsoft.com/office/drawing/2017/decorative" val="1"/>
              </a:ext>
            </a:extLst>
          </p:cNvPr>
          <p:cNvSpPr txBox="1">
            <a:spLocks/>
          </p:cNvSpPr>
          <p:nvPr/>
        </p:nvSpPr>
        <p:spPr bwMode="auto">
          <a:xfrm>
            <a:off x="4511824" y="5708288"/>
            <a:ext cx="504056" cy="504056"/>
          </a:xfrm>
          <a:prstGeom prst="ellipse">
            <a:avLst/>
          </a:prstGeom>
          <a:noFill/>
          <a:ln w="19050">
            <a:solidFill>
              <a:srgbClr val="A6001A"/>
            </a:solidFill>
          </a:ln>
        </p:spPr>
        <p:txBody>
          <a:bodyPr vert="horz" wrap="square" lIns="91440" tIns="45720" rIns="91440" bIns="4572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dirty="0">
              <a:latin typeface="Ubuntu" panose="020B0504030602030204" pitchFamily="34" charset="0"/>
            </a:endParaRPr>
          </a:p>
        </p:txBody>
      </p:sp>
      <p:sp>
        <p:nvSpPr>
          <p:cNvPr id="17" name="TextBox 16">
            <a:extLst>
              <a:ext uri="{FF2B5EF4-FFF2-40B4-BE49-F238E27FC236}">
                <a16:creationId xmlns:a16="http://schemas.microsoft.com/office/drawing/2014/main" id="{28084D06-4655-531E-C6FB-50A48C4A88C4}"/>
              </a:ext>
            </a:extLst>
          </p:cNvPr>
          <p:cNvSpPr txBox="1"/>
          <p:nvPr/>
        </p:nvSpPr>
        <p:spPr>
          <a:xfrm>
            <a:off x="767408" y="3334436"/>
            <a:ext cx="10801200" cy="646331"/>
          </a:xfrm>
          <a:prstGeom prst="rect">
            <a:avLst/>
          </a:prstGeom>
          <a:noFill/>
        </p:spPr>
        <p:txBody>
          <a:bodyPr wrap="square">
            <a:spAutoFit/>
          </a:bodyPr>
          <a:lstStyle/>
          <a:p>
            <a:r>
              <a:rPr lang="en-IN" b="1" dirty="0"/>
              <a:t>Automobile Engineering: Vehicle dynamics for Beginners </a:t>
            </a:r>
          </a:p>
          <a:p>
            <a:pPr algn="r"/>
            <a:r>
              <a:rPr lang="en-IN" dirty="0"/>
              <a:t>-Akhila Vulluri</a:t>
            </a:r>
          </a:p>
        </p:txBody>
      </p:sp>
    </p:spTree>
    <p:extLst>
      <p:ext uri="{BB962C8B-B14F-4D97-AF65-F5344CB8AC3E}">
        <p14:creationId xmlns:p14="http://schemas.microsoft.com/office/powerpoint/2010/main" val="372424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lstStyle/>
          <a:p>
            <a:r>
              <a:rPr lang="en-IN" dirty="0"/>
              <a:t>Calculation Example:</a:t>
            </a:r>
            <a:endParaRPr lang="en-US" dirty="0"/>
          </a:p>
        </p:txBody>
      </p:sp>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4971" y="1624108"/>
            <a:ext cx="11369042" cy="4829080"/>
          </a:xfrm>
        </p:spPr>
        <p:txBody>
          <a:bodyPr/>
          <a:lstStyle/>
          <a:p>
            <a:endParaRPr lang="en-US" dirty="0"/>
          </a:p>
        </p:txBody>
      </p:sp>
      <p:pic>
        <p:nvPicPr>
          <p:cNvPr id="5" name="Picture 4">
            <a:extLst>
              <a:ext uri="{FF2B5EF4-FFF2-40B4-BE49-F238E27FC236}">
                <a16:creationId xmlns:a16="http://schemas.microsoft.com/office/drawing/2014/main" id="{F3D7453C-8402-0270-FB7F-82E0DDD81929}"/>
              </a:ext>
            </a:extLst>
          </p:cNvPr>
          <p:cNvPicPr>
            <a:picLocks noChangeAspect="1"/>
          </p:cNvPicPr>
          <p:nvPr/>
        </p:nvPicPr>
        <p:blipFill>
          <a:blip r:embed="rId2"/>
          <a:stretch>
            <a:fillRect/>
          </a:stretch>
        </p:blipFill>
        <p:spPr>
          <a:xfrm>
            <a:off x="425291" y="1638307"/>
            <a:ext cx="7488832" cy="3821190"/>
          </a:xfrm>
          <a:prstGeom prst="rect">
            <a:avLst/>
          </a:prstGeom>
        </p:spPr>
      </p:pic>
    </p:spTree>
    <p:extLst>
      <p:ext uri="{BB962C8B-B14F-4D97-AF65-F5344CB8AC3E}">
        <p14:creationId xmlns:p14="http://schemas.microsoft.com/office/powerpoint/2010/main" val="3226894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62950D05-B20B-2BAC-2DDD-A4184BA47F2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404237" y="-1513432"/>
            <a:ext cx="8399406" cy="6958656"/>
          </a:xfrm>
          <a:prstGeom prst="rect">
            <a:avLst/>
          </a:prstGeom>
        </p:spPr>
      </p:pic>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233513" y="3963904"/>
            <a:ext cx="11952708" cy="747897"/>
          </a:xfrm>
        </p:spPr>
        <p:txBody>
          <a:bodyPr/>
          <a:lstStyle/>
          <a:p>
            <a:r>
              <a:rPr lang="en-US" dirty="0"/>
              <a:t>3.Concepts Of Automotive Engineering</a:t>
            </a:r>
          </a:p>
        </p:txBody>
      </p:sp>
      <p:sp>
        <p:nvSpPr>
          <p:cNvPr id="6" name="Sous-titre 5">
            <a:extLst>
              <a:ext uri="{FF2B5EF4-FFF2-40B4-BE49-F238E27FC236}">
                <a16:creationId xmlns:a16="http://schemas.microsoft.com/office/drawing/2014/main" id="{9B72701C-4BB3-9C0C-2075-0372CD7F2AD3}"/>
              </a:ext>
            </a:extLst>
          </p:cNvPr>
          <p:cNvSpPr>
            <a:spLocks noGrp="1"/>
          </p:cNvSpPr>
          <p:nvPr>
            <p:ph type="subTitle" idx="1"/>
          </p:nvPr>
        </p:nvSpPr>
        <p:spPr>
          <a:xfrm>
            <a:off x="233513" y="4674041"/>
            <a:ext cx="11090275" cy="1015663"/>
          </a:xfrm>
        </p:spPr>
        <p:txBody>
          <a:bodyPr/>
          <a:lstStyle/>
          <a:p>
            <a:pPr marL="457200" indent="-457200">
              <a:buFont typeface="+mj-lt"/>
              <a:buAutoNum type="arabicPeriod"/>
            </a:pPr>
            <a:r>
              <a:rPr lang="en-US" sz="2000" dirty="0"/>
              <a:t>Center Gravity</a:t>
            </a:r>
          </a:p>
          <a:p>
            <a:pPr marL="457200" indent="-457200">
              <a:buFont typeface="+mj-lt"/>
              <a:buAutoNum type="arabicPeriod"/>
            </a:pPr>
            <a:r>
              <a:rPr lang="en-US" sz="2000" dirty="0"/>
              <a:t>Gear Ratio</a:t>
            </a:r>
          </a:p>
          <a:p>
            <a:endParaRPr lang="en-US" dirty="0"/>
          </a:p>
        </p:txBody>
      </p:sp>
      <p:sp>
        <p:nvSpPr>
          <p:cNvPr id="2" name="ZoneTexte 1">
            <a:extLst>
              <a:ext uri="{FF2B5EF4-FFF2-40B4-BE49-F238E27FC236}">
                <a16:creationId xmlns:a16="http://schemas.microsoft.com/office/drawing/2014/main" id="{99CCB8EA-7556-0424-5702-2C244B2C15E4}"/>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3786387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1ABB3-DEF5-B0FA-9B47-3FE66152DB2A}"/>
              </a:ext>
            </a:extLst>
          </p:cNvPr>
          <p:cNvPicPr>
            <a:picLocks noChangeAspect="1"/>
          </p:cNvPicPr>
          <p:nvPr/>
        </p:nvPicPr>
        <p:blipFill>
          <a:blip r:embed="rId3"/>
          <a:srcRect t="2985" r="-1" b="4346"/>
          <a:stretch/>
        </p:blipFill>
        <p:spPr>
          <a:xfrm>
            <a:off x="5960108" y="67167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noFill/>
        </p:spPr>
      </p:pic>
      <p:sp>
        <p:nvSpPr>
          <p:cNvPr id="4" name="Text Placeholder 3">
            <a:extLst>
              <a:ext uri="{FF2B5EF4-FFF2-40B4-BE49-F238E27FC236}">
                <a16:creationId xmlns:a16="http://schemas.microsoft.com/office/drawing/2014/main" id="{0984FDF1-E23B-9E8F-73B5-6BF495603FA0}"/>
              </a:ext>
            </a:extLst>
          </p:cNvPr>
          <p:cNvSpPr>
            <a:spLocks noGrp="1"/>
          </p:cNvSpPr>
          <p:nvPr>
            <p:ph type="body" sz="quarter" idx="17"/>
          </p:nvPr>
        </p:nvSpPr>
        <p:spPr>
          <a:xfrm>
            <a:off x="414971" y="1317435"/>
            <a:ext cx="5545137" cy="4824413"/>
          </a:xfrm>
        </p:spPr>
        <p:txBody>
          <a:bodyPr>
            <a:normAutofit/>
          </a:bodyPr>
          <a:lstStyle/>
          <a:p>
            <a:r>
              <a:rPr lang="en-US" b="1" dirty="0"/>
              <a:t>Center of Gravity (CoG)</a:t>
            </a:r>
          </a:p>
          <a:p>
            <a:br>
              <a:rPr lang="en-US" dirty="0"/>
            </a:br>
            <a:r>
              <a:rPr lang="en-US" dirty="0"/>
              <a:t>The </a:t>
            </a:r>
            <a:r>
              <a:rPr lang="en-US" b="1" dirty="0"/>
              <a:t>Center of Gravity (CoG)</a:t>
            </a:r>
            <a:r>
              <a:rPr lang="en-US" dirty="0"/>
              <a:t> refers to the point where a vehicle's mass is evenly distributed in all directions. It plays a crucial role in a vehicle's </a:t>
            </a:r>
            <a:r>
              <a:rPr lang="en-US" b="1" dirty="0"/>
              <a:t>stability</a:t>
            </a:r>
            <a:r>
              <a:rPr lang="en-US" dirty="0"/>
              <a:t>, </a:t>
            </a:r>
            <a:r>
              <a:rPr lang="en-US" b="1" dirty="0"/>
              <a:t>handling</a:t>
            </a:r>
            <a:r>
              <a:rPr lang="en-US" dirty="0"/>
              <a:t>, and </a:t>
            </a:r>
            <a:r>
              <a:rPr lang="en-US" b="1" dirty="0"/>
              <a:t>safety</a:t>
            </a:r>
            <a:r>
              <a:rPr lang="en-US" dirty="0"/>
              <a:t>. A vehicle's CoG is determined by the distribution of its mass, including the engine, chassis, passengers, and cargo.</a:t>
            </a:r>
          </a:p>
          <a:p>
            <a:endParaRPr lang="en-US" dirty="0"/>
          </a:p>
          <a:p>
            <a:r>
              <a:rPr lang="en-US" b="1" dirty="0"/>
              <a:t>Optimizing CoG for Different Vehicle Types:</a:t>
            </a:r>
          </a:p>
          <a:p>
            <a:pPr>
              <a:buFont typeface="Arial" panose="020B0604020202020204" pitchFamily="34" charset="0"/>
              <a:buChar char="•"/>
            </a:pPr>
            <a:r>
              <a:rPr lang="en-US" b="1" dirty="0"/>
              <a:t>Sports Cars</a:t>
            </a:r>
            <a:r>
              <a:rPr lang="en-US" dirty="0"/>
              <a:t>: Low CoG is critical to ensure high-speed stability and agility. A low CoG improves cornering ability and reduces body roll.</a:t>
            </a:r>
          </a:p>
          <a:p>
            <a:pPr>
              <a:buFont typeface="Arial" panose="020B0604020202020204" pitchFamily="34" charset="0"/>
              <a:buChar char="•"/>
            </a:pPr>
            <a:r>
              <a:rPr lang="en-US" b="1" dirty="0"/>
              <a:t>SUVs/Trucks</a:t>
            </a:r>
            <a:r>
              <a:rPr lang="en-US" dirty="0"/>
              <a:t>: These vehicles typically have a higher CoG, which can lead to reduced handling performance and an increased risk of rollover. Engineers work to mitigate these risks by designing stability control systems and optimizing the suspension and wheelbase.</a:t>
            </a:r>
          </a:p>
          <a:p>
            <a:pPr>
              <a:buFont typeface="Arial" panose="020B0604020202020204" pitchFamily="34" charset="0"/>
              <a:buChar char="•"/>
            </a:pPr>
            <a:r>
              <a:rPr lang="en-US" b="1" dirty="0"/>
              <a:t>Passenger Sedans</a:t>
            </a:r>
            <a:r>
              <a:rPr lang="en-US" dirty="0"/>
              <a:t>: Typically, sedans have a moderate CoG that balances comfort, handling, and stability for general driving purposes.</a:t>
            </a:r>
          </a:p>
          <a:p>
            <a:endParaRPr lang="en-US" dirty="0"/>
          </a:p>
        </p:txBody>
      </p:sp>
      <p:sp>
        <p:nvSpPr>
          <p:cNvPr id="3" name="Title 2">
            <a:extLst>
              <a:ext uri="{FF2B5EF4-FFF2-40B4-BE49-F238E27FC236}">
                <a16:creationId xmlns:a16="http://schemas.microsoft.com/office/drawing/2014/main" id="{4582957B-1559-50B8-87D1-3F29F9DD12B2}"/>
              </a:ext>
            </a:extLst>
          </p:cNvPr>
          <p:cNvSpPr>
            <a:spLocks noGrp="1"/>
          </p:cNvSpPr>
          <p:nvPr>
            <p:ph type="title"/>
          </p:nvPr>
        </p:nvSpPr>
        <p:spPr>
          <a:xfrm>
            <a:off x="414971" y="260350"/>
            <a:ext cx="11008413" cy="792163"/>
          </a:xfrm>
        </p:spPr>
        <p:txBody>
          <a:bodyPr anchor="b">
            <a:normAutofit/>
          </a:bodyPr>
          <a:lstStyle/>
          <a:p>
            <a:r>
              <a:rPr lang="en-US" dirty="0"/>
              <a:t>Center of Gravity</a:t>
            </a:r>
          </a:p>
        </p:txBody>
      </p:sp>
    </p:spTree>
    <p:extLst>
      <p:ext uri="{BB962C8B-B14F-4D97-AF65-F5344CB8AC3E}">
        <p14:creationId xmlns:p14="http://schemas.microsoft.com/office/powerpoint/2010/main" val="3614493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AGENDAWIZARD" val="&lt;ee4p&gt;&lt;layouts&gt;&lt;layout name=&quot;Capgemini invent Line Grey&quot; id=&quot;435_2&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84.31764&quot; top=&quot;128.4218&quot; width=&quot;611.1824&quot; height=&quot;379.8731&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2&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14.0997&quot; /&gt;&lt;column field=&quot;responsible&quot; label=&quot;Responsible&quot; visible=&quot;1&quot; checked=&quot;1&quot; leftSpacing=&quot;10&quot; rightDistribute=&quot;1&quot; dock=&quot;1&quot; rightSpacing=&quot;114.099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 name="EE4P_STYLE_ID" val="3edb2f5e-e25b-4bbf-81ee-2b4396447386"/>
</p:tagLst>
</file>

<file path=ppt/theme/theme1.xml><?xml version="1.0" encoding="utf-8"?>
<a:theme xmlns:a="http://schemas.openxmlformats.org/drawingml/2006/main" name="Capgemini_2024">
  <a:themeElements>
    <a:clrScheme name="Capgemini">
      <a:dk1>
        <a:sysClr val="windowText" lastClr="000000"/>
      </a:dk1>
      <a:lt1>
        <a:srgbClr val="FFFFFF"/>
      </a:lt1>
      <a:dk2>
        <a:srgbClr val="000000"/>
      </a:dk2>
      <a:lt2>
        <a:srgbClr val="ECECEC"/>
      </a:lt2>
      <a:accent1>
        <a:srgbClr val="0070AD"/>
      </a:accent1>
      <a:accent2>
        <a:srgbClr val="12ABDB"/>
      </a:accent2>
      <a:accent3>
        <a:srgbClr val="14596B"/>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template-master_2024.pptx" id="{CAED51C0-F65D-4BF6-BF3B-AADDC8FCC7A2}" vid="{4D682C99-A36A-4849-ABF2-97DF139CA549}"/>
    </a:ext>
  </a:extLst>
</a:theme>
</file>

<file path=ppt/theme/theme2.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11" ma:contentTypeDescription="Create a new document." ma:contentTypeScope="" ma:versionID="3aaf0f9d2064301305610fb2c4a290e0">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2b8266dd3e8c0b66e3d5c70a7635ee51"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AA0B75-F81E-4CBD-8D2B-14583811BDF9}">
  <ds:schemaRefs>
    <ds:schemaRef ds:uri="http://schemas.microsoft.com/sharepoint/v3/contenttype/forms"/>
  </ds:schemaRefs>
</ds:datastoreItem>
</file>

<file path=customXml/itemProps2.xml><?xml version="1.0" encoding="utf-8"?>
<ds:datastoreItem xmlns:ds="http://schemas.openxmlformats.org/officeDocument/2006/customXml" ds:itemID="{B06F49AD-A221-42E1-BFF9-A401606CF2EE}">
  <ds:schemaRefs>
    <ds:schemaRef ds:uri="http://schemas.microsoft.com/office/2006/metadata/properties"/>
    <ds:schemaRef ds:uri="http://schemas.microsoft.com/office/infopath/2007/PartnerControls"/>
    <ds:schemaRef ds:uri="f1122fed-4606-4ec8-90ef-13536176a38c"/>
  </ds:schemaRefs>
</ds:datastoreItem>
</file>

<file path=customXml/itemProps3.xml><?xml version="1.0" encoding="utf-8"?>
<ds:datastoreItem xmlns:ds="http://schemas.openxmlformats.org/officeDocument/2006/customXml" ds:itemID="{C9565FE6-4397-4CDB-BFD3-3E8F9147D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Capgemini template-Master_2024</Template>
  <TotalTime>2955</TotalTime>
  <Words>7745</Words>
  <Application>Microsoft Office PowerPoint</Application>
  <PresentationFormat>Widescreen</PresentationFormat>
  <Paragraphs>504</Paragraphs>
  <Slides>60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Ubuntu</vt:lpstr>
      <vt:lpstr>Ubuntu Light</vt:lpstr>
      <vt:lpstr>Wingdings</vt:lpstr>
      <vt:lpstr>Arial</vt:lpstr>
      <vt:lpstr>Verdana</vt:lpstr>
      <vt:lpstr>Ubuntu Medium</vt:lpstr>
      <vt:lpstr>Capgemini_2024</vt:lpstr>
      <vt:lpstr>Automobile Engineering: Vehicle dynamics for Beginners</vt:lpstr>
      <vt:lpstr>Content:</vt:lpstr>
      <vt:lpstr>1.Introduction </vt:lpstr>
      <vt:lpstr>2.Automotive System</vt:lpstr>
      <vt:lpstr>Types of Drives </vt:lpstr>
      <vt:lpstr>Weight Distribution  </vt:lpstr>
      <vt:lpstr>Calculation Example:</vt:lpstr>
      <vt:lpstr>3.Concepts Of Automotive Engineering</vt:lpstr>
      <vt:lpstr>Center of Gravity</vt:lpstr>
      <vt:lpstr>Gear Ratio</vt:lpstr>
      <vt:lpstr>4. Concepts Of Physics</vt:lpstr>
      <vt:lpstr>Newton's Laws of Motion</vt:lpstr>
      <vt:lpstr>PowerPoint Presentation</vt:lpstr>
      <vt:lpstr>Rolling Resistance </vt:lpstr>
      <vt:lpstr>Rolling Resistance </vt:lpstr>
      <vt:lpstr>5. Vehicle Load Cases</vt:lpstr>
      <vt:lpstr>Vehicle Load Cases </vt:lpstr>
      <vt:lpstr>2. Accelerating and Braking Loads </vt:lpstr>
      <vt:lpstr>3. External Loads </vt:lpstr>
      <vt:lpstr>4. Aerodynamic Loads </vt:lpstr>
      <vt:lpstr>5. Cornering Loads </vt:lpstr>
      <vt:lpstr>6. Tire Mechanics</vt:lpstr>
      <vt:lpstr>Tire Mechanics</vt:lpstr>
      <vt:lpstr>PowerPoint Presentation</vt:lpstr>
      <vt:lpstr>PowerPoint Presentation</vt:lpstr>
      <vt:lpstr>4. Tire Effects on Vehicle Dynamics</vt:lpstr>
      <vt:lpstr>7.Introduction to suspension </vt:lpstr>
      <vt:lpstr>Introduction to suspension</vt:lpstr>
      <vt:lpstr>PowerPoint Presentation</vt:lpstr>
      <vt:lpstr>2. What Happens If There Is No Suspension?</vt:lpstr>
      <vt:lpstr>PowerPoint Presentation</vt:lpstr>
      <vt:lpstr>8.Longitudinal Dynamics </vt:lpstr>
      <vt:lpstr> Longitudinal Dynamics </vt:lpstr>
      <vt:lpstr>2. Braking Performance</vt:lpstr>
      <vt:lpstr>3. Force Analysis </vt:lpstr>
      <vt:lpstr>4. Torque Transfer And Inertia </vt:lpstr>
      <vt:lpstr>5. Anti-lock Braking Systems (ABS) </vt:lpstr>
      <vt:lpstr>9. Lateral Dynamics </vt:lpstr>
      <vt:lpstr>Lateral Dynamics</vt:lpstr>
      <vt:lpstr>2. High-Speed Turning</vt:lpstr>
      <vt:lpstr>3. Understeer and Oversteer </vt:lpstr>
      <vt:lpstr>4. Roll and Weight Transfer Equation </vt:lpstr>
      <vt:lpstr>10.Handling And Steering Performance  </vt:lpstr>
      <vt:lpstr> Handling and Steering Performance </vt:lpstr>
      <vt:lpstr>2. Steady-State Handling Test</vt:lpstr>
      <vt:lpstr>3. Double Lane Change Test</vt:lpstr>
      <vt:lpstr>4. Turning Circle Diameter</vt:lpstr>
      <vt:lpstr>5. Steering Returnability Performance</vt:lpstr>
      <vt:lpstr>6. Steering On-Centre Performance</vt:lpstr>
      <vt:lpstr>11. vertical dynamics </vt:lpstr>
      <vt:lpstr>Vertical Dynamics</vt:lpstr>
      <vt:lpstr>2. Damping Effect</vt:lpstr>
      <vt:lpstr>3. Wheel Rate and Motion Ratio Derivation</vt:lpstr>
      <vt:lpstr>4. Ride Perception</vt:lpstr>
      <vt:lpstr>12. Roll Over Dynamics  </vt:lpstr>
      <vt:lpstr>Roll Over Dynamics</vt:lpstr>
      <vt:lpstr>PowerPoint Presentation</vt:lpstr>
      <vt:lpstr>2. Static Stability Factor (SSF)</vt:lpstr>
      <vt:lpstr>Overall View on Vehicle Dynamics </vt:lpstr>
      <vt:lpstr>Thank You </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Vulluri, Akhila</dc:creator>
  <cp:keywords/>
  <cp:lastModifiedBy>Vulluri, Akhila</cp:lastModifiedBy>
  <cp:revision>1</cp:revision>
  <dcterms:created xsi:type="dcterms:W3CDTF">2024-12-04T09:21:43Z</dcterms:created>
  <dcterms:modified xsi:type="dcterms:W3CDTF">2024-12-06T10:36:47Z</dcterms:modified>
  <cp:category>Company confidentiel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y fmtid="{D5CDD505-2E9C-101B-9397-08002B2CF9AE}" pid="3" name="MediaServiceImageTags">
    <vt:lpwstr/>
  </property>
</Properties>
</file>